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9335a3cb89c450f" /><Relationship Type="http://schemas.openxmlformats.org/officeDocument/2006/relationships/extended-properties" Target="/docProps/app.xml" Id="R608616622d34402b" /><Relationship Type="http://schemas.openxmlformats.org/officeDocument/2006/relationships/officeDocument" Target="/ppt/presentation.xml" Id="Rb8fbc3ff702348c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de82c0f7404f05"/>
  </p:sldMasterIdLst>
  <p:notesMasterIdLst>
    <p:notesMasterId xmlns:r="http://schemas.openxmlformats.org/officeDocument/2006/relationships" r:id="R2c76c83f58674c4d"/>
  </p:notesMasterIdLst>
  <p:sldIdLst>
    <p:sldId xmlns:r="http://schemas.openxmlformats.org/officeDocument/2006/relationships" id="256" r:id="Rdada077e52a340c5"/>
    <p:sldId xmlns:r="http://schemas.openxmlformats.org/officeDocument/2006/relationships" id="257" r:id="Rbbc6733e4f2b4015"/>
    <p:sldId xmlns:r="http://schemas.openxmlformats.org/officeDocument/2006/relationships" id="258" r:id="R8f0266eaa2ef44d2"/>
    <p:sldId xmlns:r="http://schemas.openxmlformats.org/officeDocument/2006/relationships" id="259" r:id="R57348275971d4b2b"/>
    <p:sldId xmlns:r="http://schemas.openxmlformats.org/officeDocument/2006/relationships" id="260" r:id="R06a8c9186f0d4aa1"/>
    <p:sldId xmlns:r="http://schemas.openxmlformats.org/officeDocument/2006/relationships" id="261" r:id="R8f164be5645d41e7"/>
    <p:sldId xmlns:r="http://schemas.openxmlformats.org/officeDocument/2006/relationships" id="262" r:id="R5e27cbe2f441413e"/>
    <p:sldId xmlns:r="http://schemas.openxmlformats.org/officeDocument/2006/relationships" id="263" r:id="R43d774557b7d4e37"/>
    <p:sldId xmlns:r="http://schemas.openxmlformats.org/officeDocument/2006/relationships" id="264" r:id="R14d9799c78534adb"/>
    <p:sldId xmlns:r="http://schemas.openxmlformats.org/officeDocument/2006/relationships" id="265" r:id="R559c6a69682e4a20"/>
    <p:sldId xmlns:r="http://schemas.openxmlformats.org/officeDocument/2006/relationships" id="266" r:id="R207f74820bfa4f2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35307886bd548cc" /><Relationship Type="http://schemas.openxmlformats.org/officeDocument/2006/relationships/slideMaster" Target="/ppt/slideMasters/slideMaster1.xml" Id="R6bde82c0f7404f05" /><Relationship Type="http://schemas.openxmlformats.org/officeDocument/2006/relationships/notesMaster" Target="/ppt/notesMasters/notesMaster1.xml" Id="R2c76c83f58674c4d" /><Relationship Type="http://schemas.openxmlformats.org/officeDocument/2006/relationships/presProps" Target="/ppt/presProps.xml" Id="Ree4a687b31594f9e" /><Relationship Type="http://schemas.openxmlformats.org/officeDocument/2006/relationships/tableStyles" Target="/ppt/tableStyles.xml" Id="R7e1345bb53014898" /><Relationship Type="http://schemas.openxmlformats.org/officeDocument/2006/relationships/slide" Target="/ppt/slides/slide1.xml" Id="Rdada077e52a340c5" /><Relationship Type="http://schemas.openxmlformats.org/officeDocument/2006/relationships/slide" Target="/ppt/slides/slide2.xml" Id="Rbbc6733e4f2b4015" /><Relationship Type="http://schemas.openxmlformats.org/officeDocument/2006/relationships/slide" Target="/ppt/slides/slide3.xml" Id="R8f0266eaa2ef44d2" /><Relationship Type="http://schemas.openxmlformats.org/officeDocument/2006/relationships/slide" Target="/ppt/slides/slide4.xml" Id="R57348275971d4b2b" /><Relationship Type="http://schemas.openxmlformats.org/officeDocument/2006/relationships/slide" Target="/ppt/slides/slide5.xml" Id="R06a8c9186f0d4aa1" /><Relationship Type="http://schemas.openxmlformats.org/officeDocument/2006/relationships/slide" Target="/ppt/slides/slide6.xml" Id="R8f164be5645d41e7" /><Relationship Type="http://schemas.openxmlformats.org/officeDocument/2006/relationships/slide" Target="/ppt/slides/slide7.xml" Id="R5e27cbe2f441413e" /><Relationship Type="http://schemas.openxmlformats.org/officeDocument/2006/relationships/slide" Target="/ppt/slides/slide8.xml" Id="R43d774557b7d4e37" /><Relationship Type="http://schemas.openxmlformats.org/officeDocument/2006/relationships/slide" Target="/ppt/slides/slide9.xml" Id="R14d9799c78534adb" /><Relationship Type="http://schemas.openxmlformats.org/officeDocument/2006/relationships/slide" Target="/ppt/slides/slide10.xml" Id="R559c6a69682e4a20" /><Relationship Type="http://schemas.openxmlformats.org/officeDocument/2006/relationships/slide" Target="/ppt/slides/slide11.xml" Id="R207f74820bfa4f2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591703d3b0b420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b4e8e8567f84bd0" /><Relationship Type="http://schemas.openxmlformats.org/officeDocument/2006/relationships/notesMaster" Target="/ppt/notesMasters/notesMaster1.xml" Id="R8b7507ce0da845f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09906acbd794b6c" /><Relationship Type="http://schemas.openxmlformats.org/officeDocument/2006/relationships/notesMaster" Target="/ppt/notesMasters/notesMaster1.xml" Id="R3048e1f94f76470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646029f9d744fa3" /><Relationship Type="http://schemas.openxmlformats.org/officeDocument/2006/relationships/notesMaster" Target="/ppt/notesMasters/notesMaster1.xml" Id="Rc3f01085c9c64f6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a85701299984dcf" /><Relationship Type="http://schemas.openxmlformats.org/officeDocument/2006/relationships/notesMaster" Target="/ppt/notesMasters/notesMaster1.xml" Id="R055beecc449e4b0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7b8233fd216463f" /><Relationship Type="http://schemas.openxmlformats.org/officeDocument/2006/relationships/notesMaster" Target="/ppt/notesMasters/notesMaster1.xml" Id="R176ec54f281d49d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4fab839b77e42c4" /><Relationship Type="http://schemas.openxmlformats.org/officeDocument/2006/relationships/notesMaster" Target="/ppt/notesMasters/notesMaster1.xml" Id="R746efa488900436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5f23dccc35b420a" /><Relationship Type="http://schemas.openxmlformats.org/officeDocument/2006/relationships/notesMaster" Target="/ppt/notesMasters/notesMaster1.xml" Id="R34571cf42717436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d85c5b47610445f" /><Relationship Type="http://schemas.openxmlformats.org/officeDocument/2006/relationships/notesMaster" Target="/ppt/notesMasters/notesMaster1.xml" Id="R17d3424c27b340b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320b985015146e5" /><Relationship Type="http://schemas.openxmlformats.org/officeDocument/2006/relationships/notesMaster" Target="/ppt/notesMasters/notesMaster1.xml" Id="Rd0030eb7b5f245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e90150b9a6a4ecf" /><Relationship Type="http://schemas.openxmlformats.org/officeDocument/2006/relationships/notesMaster" Target="/ppt/notesMasters/notesMaster1.xml" Id="R31e642046d254a4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c4bef8ea98a4ff1" /><Relationship Type="http://schemas.openxmlformats.org/officeDocument/2006/relationships/notesMaster" Target="/ppt/notesMasters/notesMaster1.xml" Id="R11468d5b890844d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先讲管理问题，不从功能清单开始。</a:t>
            </a:r>
          </a:p>
          <a:p xmlns:a="http://schemas.openxmlformats.org/drawingml/2006/main">
            <a:r>
              <a:t>这是一份完全脱敏的演示。</a:t>
            </a:r>
          </a:p>
          <a:p xmlns:a="http://schemas.openxmlformats.org/drawingml/2006/main">
            <a:r>
              <a:t>所有数字均为示例口径。</a:t>
            </a:r>
          </a:p>
          <a:p xmlns:a="http://schemas.openxmlformats.org/drawingml/2006/main">
            <a:r>
              <a:t>先看为什么现有链路难以形成行动。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用三句话建立全局框架。</a:t>
            </a:r>
          </a:p>
          <a:p xmlns:a="http://schemas.openxmlformats.org/drawingml/2006/main">
            <a:r>
              <a:t>统一语言比新增报表更重要。</a:t>
            </a:r>
          </a:p>
          <a:p xmlns:a="http://schemas.openxmlformats.org/drawingml/2006/main">
            <a:r>
              <a:t>行动和治理必须与能力同时设计。</a:t>
            </a:r>
          </a:p>
          <a:p xmlns:a="http://schemas.openxmlformats.org/drawingml/2006/main">
            <a:r>
              <a:t>这些问题在当前链路中如何出现？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把问题从个人效率上升为系统连接问题。</a:t>
            </a:r>
          </a:p>
          <a:p xmlns:a="http://schemas.openxmlformats.org/drawingml/2006/main">
            <a:r>
              <a:t>因此，平台需要重构证据流，而不是堆叠入口。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给后续架构建立评判标准。</a:t>
            </a:r>
          </a:p>
          <a:p xmlns:a="http://schemas.openxmlformats.org/drawingml/2006/main">
            <a:r>
              <a:t>原则将落到一套分层架构。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解释产品边界和系统责任。</a:t>
            </a:r>
          </a:p>
          <a:p xmlns:a="http://schemas.openxmlformats.org/drawingml/2006/main">
            <a:r>
              <a:t>分层能力通过同一条数据流协同。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强调可解释和可追溯。</a:t>
            </a:r>
          </a:p>
          <a:p xmlns:a="http://schemas.openxmlformats.org/drawingml/2006/main">
            <a:r>
              <a:t>有了数据流，还需要明确人的责任。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避免把 AI 能力描述成无边界自动化。</a:t>
            </a:r>
          </a:p>
          <a:p xmlns:a="http://schemas.openxmlformats.org/drawingml/2006/main">
            <a:r>
              <a:t>治理边界将进入日常流程。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把抽象架构放进真实节奏。</a:t>
            </a:r>
          </a:p>
          <a:p xmlns:a="http://schemas.openxmlformats.org/drawingml/2006/main">
            <a:r>
              <a:t>落地应从小范围、可验证场景开始。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把项目拆成可以停止或继续的决策阶段。</a:t>
            </a:r>
          </a:p>
          <a:p xmlns:a="http://schemas.openxmlformats.org/drawingml/2006/main">
            <a:r>
              <a:t>每一阶段都需要明确的验收指标。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示范指标写法与边界。</a:t>
            </a:r>
          </a:p>
          <a:p xmlns:a="http://schemas.openxmlformats.org/drawingml/2006/main">
            <a:r>
              <a:t>数字是示例，不应用作真实承诺。</a:t>
            </a:r>
          </a:p>
          <a:p xmlns:a="http://schemas.openxmlformats.org/drawingml/2006/main">
            <a:r>
              <a:t>最后回到本次需要批准的决定。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以可批准的动作结束，而非泛化愿景。</a:t>
            </a:r>
          </a:p>
          <a:p xmlns:a="http://schemas.openxmlformats.org/drawingml/2006/main">
            <a:r>
              <a:t>进入讨论与确认。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ec5f35adae4f4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2f1ae843b764bb8" /><Relationship Type="http://schemas.openxmlformats.org/officeDocument/2006/relationships/slideLayout" Target="/ppt/slideLayouts/slideLayout1.xml" Id="R123871bf1c36407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23871bf1c36407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35f6bd779e46d6" /><Relationship Type="http://schemas.openxmlformats.org/officeDocument/2006/relationships/notesSlide" Target="/ppt/notesSlides/notesSlide1.xml" Id="R7df272195f9b453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c5096b82f24e9a" /><Relationship Type="http://schemas.openxmlformats.org/officeDocument/2006/relationships/notesSlide" Target="/ppt/notesSlides/notesSlide2.xml" Id="R0f4e3fcbd6ac476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bada1ad7494873" /><Relationship Type="http://schemas.openxmlformats.org/officeDocument/2006/relationships/notesSlide" Target="/ppt/notesSlides/notesSlide3.xml" Id="R515de93625f6477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a57bc5a85846fa" /><Relationship Type="http://schemas.openxmlformats.org/officeDocument/2006/relationships/notesSlide" Target="/ppt/notesSlides/notesSlide4.xml" Id="R8ffe4015833c47e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d24996845d4d27" /><Relationship Type="http://schemas.openxmlformats.org/officeDocument/2006/relationships/notesSlide" Target="/ppt/notesSlides/notesSlide5.xml" Id="R136b5d899ae7422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33d83ff94a408a" /><Relationship Type="http://schemas.openxmlformats.org/officeDocument/2006/relationships/notesSlide" Target="/ppt/notesSlides/notesSlide6.xml" Id="R39d0977784bb4e2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ba1e4a22d84b5a" /><Relationship Type="http://schemas.openxmlformats.org/officeDocument/2006/relationships/notesSlide" Target="/ppt/notesSlides/notesSlide7.xml" Id="R174ed8f725554aa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ea22d4bd3c46c9" /><Relationship Type="http://schemas.openxmlformats.org/officeDocument/2006/relationships/notesSlide" Target="/ppt/notesSlides/notesSlide8.xml" Id="Rf87e73a597e840a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7ecb0b3f084928" /><Relationship Type="http://schemas.openxmlformats.org/officeDocument/2006/relationships/notesSlide" Target="/ppt/notesSlides/notesSlide9.xml" Id="R93b9da8cc56340c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d5c4f6c56f46a1" /><Relationship Type="http://schemas.openxmlformats.org/officeDocument/2006/relationships/notesSlide" Target="/ppt/notesSlides/notesSlide10.xml" Id="R77bbd779af29491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4909eeafba4e9c" /><Relationship Type="http://schemas.openxmlformats.org/officeDocument/2006/relationships/notesSlide" Target="/ppt/notesSlides/notesSlide11.xml" Id="Rcc5d30826a3c46e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19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cover-kicker">
            <a:extLst xmlns:a="http://schemas.openxmlformats.org/drawingml/2006/main">
              <a:ext uri="{FF2B5EF4-FFF2-40B4-BE49-F238E27FC236}">
                <a16:creationId xmlns:a16="http://schemas.microsoft.com/office/drawing/2014/main" id="{9F209C38-018C-42E4-8D5D-83EC023F4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4572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CFE6FF"/>
                </a:solidFill>
              </a:defRPr>
            </a:pPr>
            <a:r>
              <a:rPr sz="975" b="1">
                <a:solidFill>
                  <a:srgbClr val="CFE6FF"/>
                </a:solidFill>
              </a:rPr>
              <a:t>ANONYMIZED LEADERSHIP BRIEF / 2026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7AF118B5-074A-4DA0-90FA-9DFF4A1EC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8763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让成长证据进入每一次教学决策</a:t>
            </a:r>
          </a:p>
        </p:txBody>
      </p:sp>
      <p:sp>
        <p:nvSpPr>
          <p:cNvPr id="3" name="cover-body">
            <a:extLst xmlns:a="http://schemas.openxmlformats.org/drawingml/2006/main">
              <a:ext uri="{FF2B5EF4-FFF2-40B4-BE49-F238E27FC236}">
                <a16:creationId xmlns:a16="http://schemas.microsoft.com/office/drawing/2014/main" id="{598C0C33-34DC-4DCE-BB0B-E12CE0CF7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05300"/>
            <a:ext cx="685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CFE6FF"/>
                </a:solidFill>
              </a:defRPr>
            </a:pPr>
            <a:r>
              <a:rPr sz="1575">
                <a:solidFill>
                  <a:srgbClr val="CFE6FF"/>
                </a:solidFill>
              </a:rPr>
              <a:t>一套面向管理者、教师与学生的 AI 成长平台叙事示例。</a:t>
            </a:r>
          </a:p>
        </p:txBody>
      </p:sp>
      <p:sp>
        <p:nvSpPr>
          <p:cNvPr id="4" name="cover-accent">
            <a:extLst xmlns:a="http://schemas.openxmlformats.org/drawingml/2006/main">
              <a:ext uri="{FF2B5EF4-FFF2-40B4-BE49-F238E27FC236}">
                <a16:creationId xmlns:a16="http://schemas.microsoft.com/office/drawing/2014/main" id="{CA6878DA-8984-4AF2-B91A-0DB15AA87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200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over-meta">
            <a:extLst xmlns:a="http://schemas.openxmlformats.org/drawingml/2006/main">
              <a:ext uri="{FF2B5EF4-FFF2-40B4-BE49-F238E27FC236}">
                <a16:creationId xmlns:a16="http://schemas.microsoft.com/office/drawing/2014/main" id="{6322835A-A833-486F-A2EA-5E15CCDCB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CFE6FF"/>
                </a:solidFill>
              </a:defRPr>
            </a:pPr>
            <a:r>
              <a:rPr sz="900" b="1">
                <a:solidFill>
                  <a:srgbClr val="CFE6FF"/>
                </a:solidFill>
              </a:rPr>
              <a:t>教育机构管理团队 · 项目决策汇报</a:t>
            </a:r>
          </a:p>
        </p:txBody>
      </p:sp>
      <p:sp>
        <p:nvSpPr>
          <p:cNvPr id="6" name="cover-rail">
            <a:extLst xmlns:a="http://schemas.openxmlformats.org/drawingml/2006/main">
              <a:ext uri="{FF2B5EF4-FFF2-40B4-BE49-F238E27FC236}">
                <a16:creationId xmlns:a16="http://schemas.microsoft.com/office/drawing/2014/main" id="{C7431E47-21A6-4622-BC63-A2943A4B7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0"/>
            <a:ext cx="1143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5704433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eyebrow-1">
            <a:extLst xmlns:a="http://schemas.openxmlformats.org/drawingml/2006/main">
              <a:ext uri="{FF2B5EF4-FFF2-40B4-BE49-F238E27FC236}">
                <a16:creationId xmlns:a16="http://schemas.microsoft.com/office/drawing/2014/main" id="{305A1975-F2AA-4020-AAB5-51099BEBC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46FF"/>
                </a:solidFill>
              </a:defRPr>
            </a:pPr>
            <a:r>
              <a:rPr sz="900" b="1">
                <a:solidFill>
                  <a:srgbClr val="6546FF"/>
                </a:solidFill>
              </a:rPr>
              <a:t>EXECUTIVE VIEW</a:t>
            </a:r>
          </a:p>
        </p:txBody>
      </p:sp>
      <p:sp>
        <p:nvSpPr>
          <p:cNvPr id="2" name="page-1">
            <a:extLst xmlns:a="http://schemas.openxmlformats.org/drawingml/2006/main">
              <a:ext uri="{FF2B5EF4-FFF2-40B4-BE49-F238E27FC236}">
                <a16:creationId xmlns:a16="http://schemas.microsoft.com/office/drawing/2014/main" id="{A16C5212-997A-4262-8D41-2510E66B8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9708A"/>
                </a:solidFill>
              </a:defRPr>
            </a:pPr>
            <a:r>
              <a:rPr sz="825" b="1">
                <a:solidFill>
                  <a:srgbClr val="69708A"/>
                </a:solidFill>
              </a:rPr>
              <a:t>02</a:t>
            </a:r>
          </a:p>
        </p:txBody>
      </p:sp>
      <p:sp>
        <p:nvSpPr>
          <p:cNvPr id="3" name="accent-1">
            <a:extLst xmlns:a="http://schemas.openxmlformats.org/drawingml/2006/main">
              <a:ext uri="{FF2B5EF4-FFF2-40B4-BE49-F238E27FC236}">
                <a16:creationId xmlns:a16="http://schemas.microsoft.com/office/drawing/2014/main" id="{9CC5485C-DA84-4612-B62A-21ED16CD3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itle-1">
            <a:extLst xmlns:a="http://schemas.openxmlformats.org/drawingml/2006/main">
              <a:ext uri="{FF2B5EF4-FFF2-40B4-BE49-F238E27FC236}">
                <a16:creationId xmlns:a16="http://schemas.microsoft.com/office/drawing/2014/main" id="{5EDB6700-CD27-43D1-BE60-8E6EE1AD0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9906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132E"/>
                </a:solidFill>
              </a:defRPr>
            </a:pPr>
            <a:r>
              <a:rPr sz="3225" b="1">
                <a:solidFill>
                  <a:srgbClr val="10132E"/>
                </a:solidFill>
              </a:rPr>
              <a:t>真正缺少的不是数据，而是共同的判断语言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D24C496-062D-4A1E-9EF5-74978BDD1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904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9708A"/>
                </a:solidFill>
              </a:defRPr>
            </a:pPr>
            <a:r>
              <a:rPr sz="1425">
                <a:solidFill>
                  <a:srgbClr val="69708A"/>
                </a:solidFill>
              </a:rPr>
              <a:t>不同角色拥有碎片信息，却缺少统一证据、清晰责任和连续反馈。</a:t>
            </a:r>
          </a:p>
        </p:txBody>
      </p:sp>
      <p:sp>
        <p:nvSpPr>
          <p:cNvPr id="6" name="item-line-0">
            <a:extLst xmlns:a="http://schemas.openxmlformats.org/drawingml/2006/main">
              <a:ext uri="{FF2B5EF4-FFF2-40B4-BE49-F238E27FC236}">
                <a16:creationId xmlns:a16="http://schemas.microsoft.com/office/drawing/2014/main" id="{A9CFAB05-2C33-4A48-8641-A6B4D2ACB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item-value-0">
            <a:extLst xmlns:a="http://schemas.openxmlformats.org/drawingml/2006/main">
              <a:ext uri="{FF2B5EF4-FFF2-40B4-BE49-F238E27FC236}">
                <a16:creationId xmlns:a16="http://schemas.microsoft.com/office/drawing/2014/main" id="{163B206F-C854-412E-8FBC-D6C218379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76600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01</a:t>
            </a:r>
          </a:p>
        </p:txBody>
      </p:sp>
      <p:sp>
        <p:nvSpPr>
          <p:cNvPr id="8" name="item-title-0">
            <a:extLst xmlns:a="http://schemas.openxmlformats.org/drawingml/2006/main">
              <a:ext uri="{FF2B5EF4-FFF2-40B4-BE49-F238E27FC236}">
                <a16:creationId xmlns:a16="http://schemas.microsoft.com/office/drawing/2014/main" id="{99AE2C04-03EB-4831-BF9B-C02B3DE01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证据统一</a:t>
            </a:r>
          </a:p>
        </p:txBody>
      </p:sp>
      <p:sp>
        <p:nvSpPr>
          <p:cNvPr id="9" name="item-body-0">
            <a:extLst xmlns:a="http://schemas.openxmlformats.org/drawingml/2006/main">
              <a:ext uri="{FF2B5EF4-FFF2-40B4-BE49-F238E27FC236}">
                <a16:creationId xmlns:a16="http://schemas.microsoft.com/office/drawing/2014/main" id="{4EC48E26-25EC-495F-987B-6195CC5C2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把过程、作品与反馈放进同一成长语境。</a:t>
            </a:r>
          </a:p>
        </p:txBody>
      </p:sp>
      <p:sp>
        <p:nvSpPr>
          <p:cNvPr id="10" name="item-line-1">
            <a:extLst xmlns:a="http://schemas.openxmlformats.org/drawingml/2006/main">
              <a:ext uri="{FF2B5EF4-FFF2-40B4-BE49-F238E27FC236}">
                <a16:creationId xmlns:a16="http://schemas.microsoft.com/office/drawing/2014/main" id="{FE18D508-C28D-4FD5-9443-E513F2381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1051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item-value-1">
            <a:extLst xmlns:a="http://schemas.openxmlformats.org/drawingml/2006/main">
              <a:ext uri="{FF2B5EF4-FFF2-40B4-BE49-F238E27FC236}">
                <a16:creationId xmlns:a16="http://schemas.microsoft.com/office/drawing/2014/main" id="{CCB41639-BF21-4FC9-A089-09D5EE198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276600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02</a:t>
            </a:r>
          </a:p>
        </p:txBody>
      </p:sp>
      <p:sp>
        <p:nvSpPr>
          <p:cNvPr id="12" name="item-title-1">
            <a:extLst xmlns:a="http://schemas.openxmlformats.org/drawingml/2006/main">
              <a:ext uri="{FF2B5EF4-FFF2-40B4-BE49-F238E27FC236}">
                <a16:creationId xmlns:a16="http://schemas.microsoft.com/office/drawing/2014/main" id="{CF3337AD-DDBA-4668-A20E-A79EB4C48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2905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行动可见</a:t>
            </a:r>
          </a:p>
        </p:txBody>
      </p:sp>
      <p:sp>
        <p:nvSpPr>
          <p:cNvPr id="13" name="item-body-1">
            <a:extLst xmlns:a="http://schemas.openxmlformats.org/drawingml/2006/main">
              <a:ext uri="{FF2B5EF4-FFF2-40B4-BE49-F238E27FC236}">
                <a16:creationId xmlns:a16="http://schemas.microsoft.com/office/drawing/2014/main" id="{AC06777D-035D-4024-9C35-51122E980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2100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每次判断都对应下一步建议和责任人。</a:t>
            </a:r>
          </a:p>
        </p:txBody>
      </p:sp>
      <p:sp>
        <p:nvSpPr>
          <p:cNvPr id="14" name="item-line-2">
            <a:extLst xmlns:a="http://schemas.openxmlformats.org/drawingml/2006/main">
              <a:ext uri="{FF2B5EF4-FFF2-40B4-BE49-F238E27FC236}">
                <a16:creationId xmlns:a16="http://schemas.microsoft.com/office/drawing/2014/main" id="{A76E479C-CFA9-449C-809A-642FA69EC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86325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item-value-2">
            <a:extLst xmlns:a="http://schemas.openxmlformats.org/drawingml/2006/main">
              <a:ext uri="{FF2B5EF4-FFF2-40B4-BE49-F238E27FC236}">
                <a16:creationId xmlns:a16="http://schemas.microsoft.com/office/drawing/2014/main" id="{60B702F8-250F-48B3-A45A-F57ABE10C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57775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03</a:t>
            </a:r>
          </a:p>
        </p:txBody>
      </p:sp>
      <p:sp>
        <p:nvSpPr>
          <p:cNvPr id="16" name="item-title-2">
            <a:extLst xmlns:a="http://schemas.openxmlformats.org/drawingml/2006/main">
              <a:ext uri="{FF2B5EF4-FFF2-40B4-BE49-F238E27FC236}">
                <a16:creationId xmlns:a16="http://schemas.microsoft.com/office/drawing/2014/main" id="{DA48C3C7-A9F8-4E39-9E0F-0E667AA16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0225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边界清楚</a:t>
            </a:r>
          </a:p>
        </p:txBody>
      </p:sp>
      <p:sp>
        <p:nvSpPr>
          <p:cNvPr id="17" name="item-body-2">
            <a:extLst xmlns:a="http://schemas.openxmlformats.org/drawingml/2006/main">
              <a:ext uri="{FF2B5EF4-FFF2-40B4-BE49-F238E27FC236}">
                <a16:creationId xmlns:a16="http://schemas.microsoft.com/office/drawing/2014/main" id="{A977B30E-2D2B-4224-88B9-EA5AE29AB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91225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AI 提供辅助，不替代教师专业判断。</a:t>
            </a:r>
          </a:p>
        </p:txBody>
      </p:sp>
    </p:spTree>
    <p:extLst>
      <p:ext uri="{BB962C8B-B14F-4D97-AF65-F5344CB8AC3E}">
        <p14:creationId xmlns:p14="http://schemas.microsoft.com/office/powerpoint/2010/main" val="2310152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eyebrow-2">
            <a:extLst xmlns:a="http://schemas.openxmlformats.org/drawingml/2006/main">
              <a:ext uri="{FF2B5EF4-FFF2-40B4-BE49-F238E27FC236}">
                <a16:creationId xmlns:a16="http://schemas.microsoft.com/office/drawing/2014/main" id="{8C761F02-EBB5-4455-954B-14D8F6BD0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46FF"/>
                </a:solidFill>
              </a:defRPr>
            </a:pPr>
            <a:r>
              <a:rPr sz="900" b="1">
                <a:solidFill>
                  <a:srgbClr val="6546FF"/>
                </a:solidFill>
              </a:rPr>
              <a:t>CURRENT FRICTION</a:t>
            </a:r>
          </a:p>
        </p:txBody>
      </p:sp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CBB12090-C69D-4C5B-97C3-330CCD6B6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9708A"/>
                </a:solidFill>
              </a:defRPr>
            </a:pPr>
            <a:r>
              <a:rPr sz="825" b="1">
                <a:solidFill>
                  <a:srgbClr val="69708A"/>
                </a:solidFill>
              </a:rPr>
              <a:t>03</a:t>
            </a:r>
          </a:p>
        </p:txBody>
      </p:sp>
      <p:sp>
        <p:nvSpPr>
          <p:cNvPr id="3" name="accent-2">
            <a:extLst xmlns:a="http://schemas.openxmlformats.org/drawingml/2006/main">
              <a:ext uri="{FF2B5EF4-FFF2-40B4-BE49-F238E27FC236}">
                <a16:creationId xmlns:a16="http://schemas.microsoft.com/office/drawing/2014/main" id="{41F26B1D-B7A5-42F2-8E50-8C84E46DC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itle-2">
            <a:extLst xmlns:a="http://schemas.openxmlformats.org/drawingml/2006/main">
              <a:ext uri="{FF2B5EF4-FFF2-40B4-BE49-F238E27FC236}">
                <a16:creationId xmlns:a16="http://schemas.microsoft.com/office/drawing/2014/main" id="{0A72E788-A84D-47E7-A8A9-EEC2E05C6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9906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132E"/>
                </a:solidFill>
              </a:defRPr>
            </a:pPr>
            <a:r>
              <a:rPr sz="3225" b="1">
                <a:solidFill>
                  <a:srgbClr val="10132E"/>
                </a:solidFill>
              </a:rPr>
              <a:t>每个角色都很努力，证据却没有连成闭环</a:t>
            </a:r>
          </a:p>
        </p:txBody>
      </p:sp>
      <p:sp>
        <p:nvSpPr>
          <p:cNvPr id="5" name="item-line-0">
            <a:extLst xmlns:a="http://schemas.openxmlformats.org/drawingml/2006/main">
              <a:ext uri="{FF2B5EF4-FFF2-40B4-BE49-F238E27FC236}">
                <a16:creationId xmlns:a16="http://schemas.microsoft.com/office/drawing/2014/main" id="{EDD75365-4AE0-4F94-9C8E-C15EE1534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item-title-0">
            <a:extLst xmlns:a="http://schemas.openxmlformats.org/drawingml/2006/main">
              <a:ext uri="{FF2B5EF4-FFF2-40B4-BE49-F238E27FC236}">
                <a16:creationId xmlns:a16="http://schemas.microsoft.com/office/drawing/2014/main" id="{CE1D49A5-A281-40D8-A13C-5B59D23C1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130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管理者</a:t>
            </a:r>
          </a:p>
        </p:txBody>
      </p:sp>
      <p:sp>
        <p:nvSpPr>
          <p:cNvPr id="7" name="item-body-0">
            <a:extLst xmlns:a="http://schemas.openxmlformats.org/drawingml/2006/main">
              <a:ext uri="{FF2B5EF4-FFF2-40B4-BE49-F238E27FC236}">
                <a16:creationId xmlns:a16="http://schemas.microsoft.com/office/drawing/2014/main" id="{1F179143-8321-4944-AE41-869EDA321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看见结果，难以定位过程中的关键变量。</a:t>
            </a:r>
          </a:p>
        </p:txBody>
      </p:sp>
      <p:sp>
        <p:nvSpPr>
          <p:cNvPr id="8" name="item-line-1">
            <a:extLst xmlns:a="http://schemas.openxmlformats.org/drawingml/2006/main">
              <a:ext uri="{FF2B5EF4-FFF2-40B4-BE49-F238E27FC236}">
                <a16:creationId xmlns:a16="http://schemas.microsoft.com/office/drawing/2014/main" id="{B0143C37-7BA0-4BCD-9782-DAB8715C4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5717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item-title-1">
            <a:extLst xmlns:a="http://schemas.openxmlformats.org/drawingml/2006/main">
              <a:ext uri="{FF2B5EF4-FFF2-40B4-BE49-F238E27FC236}">
                <a16:creationId xmlns:a16="http://schemas.microsoft.com/office/drawing/2014/main" id="{08BDDDDC-41F5-4E3D-B16C-F77757D1E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8130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教师</a:t>
            </a:r>
          </a:p>
        </p:txBody>
      </p:sp>
      <p:sp>
        <p:nvSpPr>
          <p:cNvPr id="10" name="item-body-1">
            <a:extLst xmlns:a="http://schemas.openxmlformats.org/drawingml/2006/main">
              <a:ext uri="{FF2B5EF4-FFF2-40B4-BE49-F238E27FC236}">
                <a16:creationId xmlns:a16="http://schemas.microsoft.com/office/drawing/2014/main" id="{38EC5C76-3EA0-4D68-B250-EF6CF2D1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1813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记录分散，复盘成本高，建议难以持续跟进。</a:t>
            </a:r>
          </a:p>
        </p:txBody>
      </p:sp>
      <p:sp>
        <p:nvSpPr>
          <p:cNvPr id="11" name="item-line-2">
            <a:extLst xmlns:a="http://schemas.openxmlformats.org/drawingml/2006/main">
              <a:ext uri="{FF2B5EF4-FFF2-40B4-BE49-F238E27FC236}">
                <a16:creationId xmlns:a16="http://schemas.microsoft.com/office/drawing/2014/main" id="{797A7798-1D6D-411C-9C42-391097640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52925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item-title-2">
            <a:extLst xmlns:a="http://schemas.openxmlformats.org/drawingml/2006/main">
              <a:ext uri="{FF2B5EF4-FFF2-40B4-BE49-F238E27FC236}">
                <a16:creationId xmlns:a16="http://schemas.microsoft.com/office/drawing/2014/main" id="{2AD1982B-2B57-410C-BB76-8CCAF60D7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62475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学生</a:t>
            </a:r>
          </a:p>
        </p:txBody>
      </p:sp>
      <p:sp>
        <p:nvSpPr>
          <p:cNvPr id="13" name="item-body-2">
            <a:extLst xmlns:a="http://schemas.openxmlformats.org/drawingml/2006/main">
              <a:ext uri="{FF2B5EF4-FFF2-40B4-BE49-F238E27FC236}">
                <a16:creationId xmlns:a16="http://schemas.microsoft.com/office/drawing/2014/main" id="{6EE583C8-89FD-42B6-A5FD-DEBCC4AD4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62525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收到评价，却不总能理解下一步怎样改进。</a:t>
            </a:r>
          </a:p>
        </p:txBody>
      </p:sp>
      <p:sp>
        <p:nvSpPr>
          <p:cNvPr id="14" name="item-line-3">
            <a:extLst xmlns:a="http://schemas.openxmlformats.org/drawingml/2006/main">
              <a:ext uri="{FF2B5EF4-FFF2-40B4-BE49-F238E27FC236}">
                <a16:creationId xmlns:a16="http://schemas.microsoft.com/office/drawing/2014/main" id="{3D66F457-6BF5-41C2-9161-A1A0C929F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352925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item-title-3">
            <a:extLst xmlns:a="http://schemas.openxmlformats.org/drawingml/2006/main">
              <a:ext uri="{FF2B5EF4-FFF2-40B4-BE49-F238E27FC236}">
                <a16:creationId xmlns:a16="http://schemas.microsoft.com/office/drawing/2014/main" id="{6067E139-D19C-4790-B00B-8528D68D1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562475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家长</a:t>
            </a:r>
          </a:p>
        </p:txBody>
      </p:sp>
      <p:sp>
        <p:nvSpPr>
          <p:cNvPr id="16" name="item-body-3">
            <a:extLst xmlns:a="http://schemas.openxmlformats.org/drawingml/2006/main">
              <a:ext uri="{FF2B5EF4-FFF2-40B4-BE49-F238E27FC236}">
                <a16:creationId xmlns:a16="http://schemas.microsoft.com/office/drawing/2014/main" id="{4792C711-EE15-45D3-BA6A-527078564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962525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信息频繁，但缺少连续、可解释的成长线索。</a:t>
            </a:r>
          </a:p>
        </p:txBody>
      </p:sp>
    </p:spTree>
    <p:extLst>
      <p:ext uri="{BB962C8B-B14F-4D97-AF65-F5344CB8AC3E}">
        <p14:creationId xmlns:p14="http://schemas.microsoft.com/office/powerpoint/2010/main" val="18126608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eyebrow-3">
            <a:extLst xmlns:a="http://schemas.openxmlformats.org/drawingml/2006/main">
              <a:ext uri="{FF2B5EF4-FFF2-40B4-BE49-F238E27FC236}">
                <a16:creationId xmlns:a16="http://schemas.microsoft.com/office/drawing/2014/main" id="{A98CB12D-9762-4818-87D7-C981D1700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46FF"/>
                </a:solidFill>
              </a:defRPr>
            </a:pPr>
            <a:r>
              <a:rPr sz="900" b="1">
                <a:solidFill>
                  <a:srgbClr val="6546FF"/>
                </a:solidFill>
              </a:rPr>
              <a:t>DESIGN PRINCIPLES</a:t>
            </a:r>
          </a:p>
        </p:txBody>
      </p:sp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52DC0B57-CA60-438D-8D0A-D3BFF1C19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9708A"/>
                </a:solidFill>
              </a:defRPr>
            </a:pPr>
            <a:r>
              <a:rPr sz="825" b="1">
                <a:solidFill>
                  <a:srgbClr val="69708A"/>
                </a:solidFill>
              </a:rPr>
              <a:t>04</a:t>
            </a:r>
          </a:p>
        </p:txBody>
      </p:sp>
      <p:sp>
        <p:nvSpPr>
          <p:cNvPr id="3" name="accent-3">
            <a:extLst xmlns:a="http://schemas.openxmlformats.org/drawingml/2006/main">
              <a:ext uri="{FF2B5EF4-FFF2-40B4-BE49-F238E27FC236}">
                <a16:creationId xmlns:a16="http://schemas.microsoft.com/office/drawing/2014/main" id="{2A7AEAFB-2256-436A-BDD9-73895D0F1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itle-3">
            <a:extLst xmlns:a="http://schemas.openxmlformats.org/drawingml/2006/main">
              <a:ext uri="{FF2B5EF4-FFF2-40B4-BE49-F238E27FC236}">
                <a16:creationId xmlns:a16="http://schemas.microsoft.com/office/drawing/2014/main" id="{97A96595-3993-46BE-A8EF-C6A2BB6E9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9906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132E"/>
                </a:solidFill>
              </a:defRPr>
            </a:pPr>
            <a:r>
              <a:rPr sz="3225" b="1">
                <a:solidFill>
                  <a:srgbClr val="10132E"/>
                </a:solidFill>
              </a:rPr>
              <a:t>四条原则约束产品，也约束 AI 的角色</a:t>
            </a:r>
          </a:p>
        </p:txBody>
      </p:sp>
      <p:sp>
        <p:nvSpPr>
          <p:cNvPr id="5" name="item-line-0">
            <a:extLst xmlns:a="http://schemas.openxmlformats.org/drawingml/2006/main">
              <a:ext uri="{FF2B5EF4-FFF2-40B4-BE49-F238E27FC236}">
                <a16:creationId xmlns:a16="http://schemas.microsoft.com/office/drawing/2014/main" id="{DC555B1D-E6C6-4491-BE41-0A88FFA87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item-value-0">
            <a:extLst xmlns:a="http://schemas.openxmlformats.org/drawingml/2006/main">
              <a:ext uri="{FF2B5EF4-FFF2-40B4-BE49-F238E27FC236}">
                <a16:creationId xmlns:a16="http://schemas.microsoft.com/office/drawing/2014/main" id="{F7350063-5A0F-40C4-AFAD-06156FD21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43200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A</a:t>
            </a:r>
          </a:p>
        </p:txBody>
      </p:sp>
      <p:sp>
        <p:nvSpPr>
          <p:cNvPr id="7" name="item-title-0">
            <a:extLst xmlns:a="http://schemas.openxmlformats.org/drawingml/2006/main">
              <a:ext uri="{FF2B5EF4-FFF2-40B4-BE49-F238E27FC236}">
                <a16:creationId xmlns:a16="http://schemas.microsoft.com/office/drawing/2014/main" id="{0C72AAEF-F218-437E-B156-2D0CB557C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9565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证据先于结论</a:t>
            </a:r>
          </a:p>
        </p:txBody>
      </p:sp>
      <p:sp>
        <p:nvSpPr>
          <p:cNvPr id="8" name="item-body-0">
            <a:extLst xmlns:a="http://schemas.openxmlformats.org/drawingml/2006/main">
              <a:ext uri="{FF2B5EF4-FFF2-40B4-BE49-F238E27FC236}">
                <a16:creationId xmlns:a16="http://schemas.microsoft.com/office/drawing/2014/main" id="{9C50B8EC-3740-4D84-A44C-81030F8BD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每条判断可回到原始材料与形成过程。</a:t>
            </a:r>
          </a:p>
        </p:txBody>
      </p:sp>
      <p:sp>
        <p:nvSpPr>
          <p:cNvPr id="9" name="item-line-1">
            <a:extLst xmlns:a="http://schemas.openxmlformats.org/drawingml/2006/main">
              <a:ext uri="{FF2B5EF4-FFF2-40B4-BE49-F238E27FC236}">
                <a16:creationId xmlns:a16="http://schemas.microsoft.com/office/drawing/2014/main" id="{497224AA-AD9C-4178-B7BF-F07411878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5717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item-value-1">
            <a:extLst xmlns:a="http://schemas.openxmlformats.org/drawingml/2006/main">
              <a:ext uri="{FF2B5EF4-FFF2-40B4-BE49-F238E27FC236}">
                <a16:creationId xmlns:a16="http://schemas.microsoft.com/office/drawing/2014/main" id="{23DB41D3-3F3B-40C8-AE07-25D2B9EF3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43200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B</a:t>
            </a:r>
          </a:p>
        </p:txBody>
      </p:sp>
      <p:sp>
        <p:nvSpPr>
          <p:cNvPr id="11" name="item-title-1">
            <a:extLst xmlns:a="http://schemas.openxmlformats.org/drawingml/2006/main">
              <a:ext uri="{FF2B5EF4-FFF2-40B4-BE49-F238E27FC236}">
                <a16:creationId xmlns:a16="http://schemas.microsoft.com/office/drawing/2014/main" id="{9BB1DFA9-5B7E-4E76-8CF2-0208046A1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29565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建议必须可行动</a:t>
            </a:r>
          </a:p>
        </p:txBody>
      </p:sp>
      <p:sp>
        <p:nvSpPr>
          <p:cNvPr id="12" name="item-body-1">
            <a:extLst xmlns:a="http://schemas.openxmlformats.org/drawingml/2006/main">
              <a:ext uri="{FF2B5EF4-FFF2-40B4-BE49-F238E27FC236}">
                <a16:creationId xmlns:a16="http://schemas.microsoft.com/office/drawing/2014/main" id="{E0F46CC8-CC67-45FA-8A65-00CE5104A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6766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建议包含对象、时点、责任与复核方式。</a:t>
            </a:r>
          </a:p>
        </p:txBody>
      </p:sp>
      <p:sp>
        <p:nvSpPr>
          <p:cNvPr id="13" name="item-line-2">
            <a:extLst xmlns:a="http://schemas.openxmlformats.org/drawingml/2006/main">
              <a:ext uri="{FF2B5EF4-FFF2-40B4-BE49-F238E27FC236}">
                <a16:creationId xmlns:a16="http://schemas.microsoft.com/office/drawing/2014/main" id="{B24AD32C-26FC-459D-9649-4B6989D62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52925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item-value-2">
            <a:extLst xmlns:a="http://schemas.openxmlformats.org/drawingml/2006/main">
              <a:ext uri="{FF2B5EF4-FFF2-40B4-BE49-F238E27FC236}">
                <a16:creationId xmlns:a16="http://schemas.microsoft.com/office/drawing/2014/main" id="{B0490299-2064-452D-866A-1AF9C3A84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24375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C</a:t>
            </a:r>
          </a:p>
        </p:txBody>
      </p:sp>
      <p:sp>
        <p:nvSpPr>
          <p:cNvPr id="15" name="item-title-2">
            <a:extLst xmlns:a="http://schemas.openxmlformats.org/drawingml/2006/main">
              <a:ext uri="{FF2B5EF4-FFF2-40B4-BE49-F238E27FC236}">
                <a16:creationId xmlns:a16="http://schemas.microsoft.com/office/drawing/2014/main" id="{8E19C774-DF7B-4BA4-8738-BDD13DDC0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76825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人保留最终判断</a:t>
            </a:r>
          </a:p>
        </p:txBody>
      </p:sp>
      <p:sp>
        <p:nvSpPr>
          <p:cNvPr id="16" name="item-body-2">
            <a:extLst xmlns:a="http://schemas.openxmlformats.org/drawingml/2006/main">
              <a:ext uri="{FF2B5EF4-FFF2-40B4-BE49-F238E27FC236}">
                <a16:creationId xmlns:a16="http://schemas.microsoft.com/office/drawing/2014/main" id="{7A5FD64C-B5CA-4698-BF1E-6B16211AC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57825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高影响决定由授权角色确认。</a:t>
            </a:r>
          </a:p>
        </p:txBody>
      </p:sp>
      <p:sp>
        <p:nvSpPr>
          <p:cNvPr id="17" name="item-line-3">
            <a:extLst xmlns:a="http://schemas.openxmlformats.org/drawingml/2006/main">
              <a:ext uri="{FF2B5EF4-FFF2-40B4-BE49-F238E27FC236}">
                <a16:creationId xmlns:a16="http://schemas.microsoft.com/office/drawing/2014/main" id="{0EC5C7A1-6452-4EAD-942E-C873652CE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352925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item-value-3">
            <a:extLst xmlns:a="http://schemas.openxmlformats.org/drawingml/2006/main">
              <a:ext uri="{FF2B5EF4-FFF2-40B4-BE49-F238E27FC236}">
                <a16:creationId xmlns:a16="http://schemas.microsoft.com/office/drawing/2014/main" id="{A71D0927-90AC-4952-A1A8-1B3B452D5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524375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D</a:t>
            </a:r>
          </a:p>
        </p:txBody>
      </p:sp>
      <p:sp>
        <p:nvSpPr>
          <p:cNvPr id="19" name="item-title-3">
            <a:extLst xmlns:a="http://schemas.openxmlformats.org/drawingml/2006/main">
              <a:ext uri="{FF2B5EF4-FFF2-40B4-BE49-F238E27FC236}">
                <a16:creationId xmlns:a16="http://schemas.microsoft.com/office/drawing/2014/main" id="{4C43E1D4-C446-4C0D-B076-240B2CA65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76825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最少必要数据</a:t>
            </a:r>
          </a:p>
        </p:txBody>
      </p:sp>
      <p:sp>
        <p:nvSpPr>
          <p:cNvPr id="20" name="item-body-3">
            <a:extLst xmlns:a="http://schemas.openxmlformats.org/drawingml/2006/main">
              <a:ext uri="{FF2B5EF4-FFF2-40B4-BE49-F238E27FC236}">
                <a16:creationId xmlns:a16="http://schemas.microsoft.com/office/drawing/2014/main" id="{0B6ABB9E-E134-49B5-AB4F-908508E64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457825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只收集完成任务所需的信息。</a:t>
            </a:r>
          </a:p>
        </p:txBody>
      </p:sp>
    </p:spTree>
    <p:extLst>
      <p:ext uri="{BB962C8B-B14F-4D97-AF65-F5344CB8AC3E}">
        <p14:creationId xmlns:p14="http://schemas.microsoft.com/office/powerpoint/2010/main" val="10814160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eyebrow-4">
            <a:extLst xmlns:a="http://schemas.openxmlformats.org/drawingml/2006/main">
              <a:ext uri="{FF2B5EF4-FFF2-40B4-BE49-F238E27FC236}">
                <a16:creationId xmlns:a16="http://schemas.microsoft.com/office/drawing/2014/main" id="{C05CDCDF-EF55-4236-898C-1A331DE7B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46FF"/>
                </a:solidFill>
              </a:defRPr>
            </a:pPr>
            <a:r>
              <a:rPr sz="900" b="1">
                <a:solidFill>
                  <a:srgbClr val="6546FF"/>
                </a:solidFill>
              </a:rPr>
              <a:t>PLATFORM ARCHITECTURE</a:t>
            </a:r>
          </a:p>
        </p:txBody>
      </p:sp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17C66DF2-DA2F-468D-91BA-C24F8B0E8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9708A"/>
                </a:solidFill>
              </a:defRPr>
            </a:pPr>
            <a:r>
              <a:rPr sz="825" b="1">
                <a:solidFill>
                  <a:srgbClr val="69708A"/>
                </a:solidFill>
              </a:rPr>
              <a:t>05</a:t>
            </a:r>
          </a:p>
        </p:txBody>
      </p:sp>
      <p:sp>
        <p:nvSpPr>
          <p:cNvPr id="3" name="accent-4">
            <a:extLst xmlns:a="http://schemas.openxmlformats.org/drawingml/2006/main">
              <a:ext uri="{FF2B5EF4-FFF2-40B4-BE49-F238E27FC236}">
                <a16:creationId xmlns:a16="http://schemas.microsoft.com/office/drawing/2014/main" id="{4870D903-1F4B-4834-8A0F-A608F92CF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itle-4">
            <a:extLst xmlns:a="http://schemas.openxmlformats.org/drawingml/2006/main">
              <a:ext uri="{FF2B5EF4-FFF2-40B4-BE49-F238E27FC236}">
                <a16:creationId xmlns:a16="http://schemas.microsoft.com/office/drawing/2014/main" id="{18265A65-5783-4B07-84C2-38B71E69F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9906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132E"/>
                </a:solidFill>
              </a:defRPr>
            </a:pPr>
            <a:r>
              <a:rPr sz="3225" b="1">
                <a:solidFill>
                  <a:srgbClr val="10132E"/>
                </a:solidFill>
              </a:rPr>
              <a:t>四层能力把原始活动转成可执行的成长建议</a:t>
            </a:r>
          </a:p>
        </p:txBody>
      </p:sp>
      <p:sp>
        <p:nvSpPr>
          <p:cNvPr id="5" name="item-line-0">
            <a:extLst xmlns:a="http://schemas.openxmlformats.org/drawingml/2006/main">
              <a:ext uri="{FF2B5EF4-FFF2-40B4-BE49-F238E27FC236}">
                <a16:creationId xmlns:a16="http://schemas.microsoft.com/office/drawing/2014/main" id="{A8B906F6-4FA9-4860-B81F-71B586DB8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item-value-0">
            <a:extLst xmlns:a="http://schemas.openxmlformats.org/drawingml/2006/main">
              <a:ext uri="{FF2B5EF4-FFF2-40B4-BE49-F238E27FC236}">
                <a16:creationId xmlns:a16="http://schemas.microsoft.com/office/drawing/2014/main" id="{B681C63A-55F3-4A55-831F-15AD48FDF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43200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01</a:t>
            </a:r>
          </a:p>
        </p:txBody>
      </p:sp>
      <p:sp>
        <p:nvSpPr>
          <p:cNvPr id="7" name="item-title-0">
            <a:extLst xmlns:a="http://schemas.openxmlformats.org/drawingml/2006/main">
              <a:ext uri="{FF2B5EF4-FFF2-40B4-BE49-F238E27FC236}">
                <a16:creationId xmlns:a16="http://schemas.microsoft.com/office/drawing/2014/main" id="{61A7BA99-6677-47A6-9215-139851489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9565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触点层</a:t>
            </a:r>
          </a:p>
        </p:txBody>
      </p:sp>
      <p:sp>
        <p:nvSpPr>
          <p:cNvPr id="8" name="item-body-0">
            <a:extLst xmlns:a="http://schemas.openxmlformats.org/drawingml/2006/main">
              <a:ext uri="{FF2B5EF4-FFF2-40B4-BE49-F238E27FC236}">
                <a16:creationId xmlns:a16="http://schemas.microsoft.com/office/drawing/2014/main" id="{20170DD9-F6C4-44CF-B292-086869C10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任务、作品、观察、对话与反馈。</a:t>
            </a:r>
          </a:p>
        </p:txBody>
      </p:sp>
      <p:sp>
        <p:nvSpPr>
          <p:cNvPr id="9" name="item-line-1">
            <a:extLst xmlns:a="http://schemas.openxmlformats.org/drawingml/2006/main">
              <a:ext uri="{FF2B5EF4-FFF2-40B4-BE49-F238E27FC236}">
                <a16:creationId xmlns:a16="http://schemas.microsoft.com/office/drawing/2014/main" id="{6B33A960-480C-45B9-BC74-EFE81219A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5717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item-value-1">
            <a:extLst xmlns:a="http://schemas.openxmlformats.org/drawingml/2006/main">
              <a:ext uri="{FF2B5EF4-FFF2-40B4-BE49-F238E27FC236}">
                <a16:creationId xmlns:a16="http://schemas.microsoft.com/office/drawing/2014/main" id="{DB9087BD-02C4-4753-963A-05175292F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43200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02</a:t>
            </a:r>
          </a:p>
        </p:txBody>
      </p:sp>
      <p:sp>
        <p:nvSpPr>
          <p:cNvPr id="11" name="item-title-1">
            <a:extLst xmlns:a="http://schemas.openxmlformats.org/drawingml/2006/main">
              <a:ext uri="{FF2B5EF4-FFF2-40B4-BE49-F238E27FC236}">
                <a16:creationId xmlns:a16="http://schemas.microsoft.com/office/drawing/2014/main" id="{D0049463-4354-4A02-987A-A294A362D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29565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证据层</a:t>
            </a:r>
          </a:p>
        </p:txBody>
      </p:sp>
      <p:sp>
        <p:nvSpPr>
          <p:cNvPr id="12" name="item-body-1">
            <a:extLst xmlns:a="http://schemas.openxmlformats.org/drawingml/2006/main">
              <a:ext uri="{FF2B5EF4-FFF2-40B4-BE49-F238E27FC236}">
                <a16:creationId xmlns:a16="http://schemas.microsoft.com/office/drawing/2014/main" id="{A3E4559A-F692-4EDE-BE81-C954C7F85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6766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结构化、去重、关联与可信度标记。</a:t>
            </a:r>
          </a:p>
        </p:txBody>
      </p:sp>
      <p:sp>
        <p:nvSpPr>
          <p:cNvPr id="13" name="item-line-2">
            <a:extLst xmlns:a="http://schemas.openxmlformats.org/drawingml/2006/main">
              <a:ext uri="{FF2B5EF4-FFF2-40B4-BE49-F238E27FC236}">
                <a16:creationId xmlns:a16="http://schemas.microsoft.com/office/drawing/2014/main" id="{6231D505-E357-4E6F-9248-F802228D8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52925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item-value-2">
            <a:extLst xmlns:a="http://schemas.openxmlformats.org/drawingml/2006/main">
              <a:ext uri="{FF2B5EF4-FFF2-40B4-BE49-F238E27FC236}">
                <a16:creationId xmlns:a16="http://schemas.microsoft.com/office/drawing/2014/main" id="{F19F9653-3953-45FB-B6EC-118A894C9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24375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03</a:t>
            </a:r>
          </a:p>
        </p:txBody>
      </p:sp>
      <p:sp>
        <p:nvSpPr>
          <p:cNvPr id="15" name="item-title-2">
            <a:extLst xmlns:a="http://schemas.openxmlformats.org/drawingml/2006/main">
              <a:ext uri="{FF2B5EF4-FFF2-40B4-BE49-F238E27FC236}">
                <a16:creationId xmlns:a16="http://schemas.microsoft.com/office/drawing/2014/main" id="{185EB192-ACC3-40AC-909B-D09B64463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76825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智能层</a:t>
            </a:r>
          </a:p>
        </p:txBody>
      </p:sp>
      <p:sp>
        <p:nvSpPr>
          <p:cNvPr id="16" name="item-body-2">
            <a:extLst xmlns:a="http://schemas.openxmlformats.org/drawingml/2006/main">
              <a:ext uri="{FF2B5EF4-FFF2-40B4-BE49-F238E27FC236}">
                <a16:creationId xmlns:a16="http://schemas.microsoft.com/office/drawing/2014/main" id="{67555A00-115A-4F1B-99A5-158B01DBF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57825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总结、对照、提示与风险识别。</a:t>
            </a:r>
          </a:p>
        </p:txBody>
      </p:sp>
      <p:sp>
        <p:nvSpPr>
          <p:cNvPr id="17" name="item-line-3">
            <a:extLst xmlns:a="http://schemas.openxmlformats.org/drawingml/2006/main">
              <a:ext uri="{FF2B5EF4-FFF2-40B4-BE49-F238E27FC236}">
                <a16:creationId xmlns:a16="http://schemas.microsoft.com/office/drawing/2014/main" id="{AAE38AAD-DC2E-4474-8BF8-379B4F30B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352925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item-value-3">
            <a:extLst xmlns:a="http://schemas.openxmlformats.org/drawingml/2006/main">
              <a:ext uri="{FF2B5EF4-FFF2-40B4-BE49-F238E27FC236}">
                <a16:creationId xmlns:a16="http://schemas.microsoft.com/office/drawing/2014/main" id="{52FBB6B7-C67F-4B47-A71A-D35CE2C81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524375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04</a:t>
            </a:r>
          </a:p>
        </p:txBody>
      </p:sp>
      <p:sp>
        <p:nvSpPr>
          <p:cNvPr id="19" name="item-title-3">
            <a:extLst xmlns:a="http://schemas.openxmlformats.org/drawingml/2006/main">
              <a:ext uri="{FF2B5EF4-FFF2-40B4-BE49-F238E27FC236}">
                <a16:creationId xmlns:a16="http://schemas.microsoft.com/office/drawing/2014/main" id="{6D37918D-EF01-443F-B02D-82967EB86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76825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行动层</a:t>
            </a:r>
          </a:p>
        </p:txBody>
      </p:sp>
      <p:sp>
        <p:nvSpPr>
          <p:cNvPr id="20" name="item-body-3">
            <a:extLst xmlns:a="http://schemas.openxmlformats.org/drawingml/2006/main">
              <a:ext uri="{FF2B5EF4-FFF2-40B4-BE49-F238E27FC236}">
                <a16:creationId xmlns:a16="http://schemas.microsoft.com/office/drawing/2014/main" id="{5C7304AA-9380-4308-A8DE-1053AA91A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457825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建议、确认、执行、复核与复盘。</a:t>
            </a:r>
          </a:p>
        </p:txBody>
      </p:sp>
    </p:spTree>
    <p:extLst>
      <p:ext uri="{BB962C8B-B14F-4D97-AF65-F5344CB8AC3E}">
        <p14:creationId xmlns:p14="http://schemas.microsoft.com/office/powerpoint/2010/main" val="19843222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eyebrow-5">
            <a:extLst xmlns:a="http://schemas.openxmlformats.org/drawingml/2006/main">
              <a:ext uri="{FF2B5EF4-FFF2-40B4-BE49-F238E27FC236}">
                <a16:creationId xmlns:a16="http://schemas.microsoft.com/office/drawing/2014/main" id="{4641F30D-305D-438B-B1FC-25E069976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46FF"/>
                </a:solidFill>
              </a:defRPr>
            </a:pPr>
            <a:r>
              <a:rPr sz="900" b="1">
                <a:solidFill>
                  <a:srgbClr val="6546FF"/>
                </a:solidFill>
              </a:rPr>
              <a:t>EVIDENCE FLOW</a:t>
            </a:r>
          </a:p>
        </p:txBody>
      </p:sp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B8B51E78-03D7-4813-8DB2-9732C4BCF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9708A"/>
                </a:solidFill>
              </a:defRPr>
            </a:pPr>
            <a:r>
              <a:rPr sz="825" b="1">
                <a:solidFill>
                  <a:srgbClr val="69708A"/>
                </a:solidFill>
              </a:rPr>
              <a:t>06</a:t>
            </a:r>
          </a:p>
        </p:txBody>
      </p:sp>
      <p:sp>
        <p:nvSpPr>
          <p:cNvPr id="3" name="accent-5">
            <a:extLst xmlns:a="http://schemas.openxmlformats.org/drawingml/2006/main">
              <a:ext uri="{FF2B5EF4-FFF2-40B4-BE49-F238E27FC236}">
                <a16:creationId xmlns:a16="http://schemas.microsoft.com/office/drawing/2014/main" id="{CCF0A3A4-7FA9-4324-AB05-46E1FB8D1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itle-5">
            <a:extLst xmlns:a="http://schemas.openxmlformats.org/drawingml/2006/main">
              <a:ext uri="{FF2B5EF4-FFF2-40B4-BE49-F238E27FC236}">
                <a16:creationId xmlns:a16="http://schemas.microsoft.com/office/drawing/2014/main" id="{74C60E0D-48A7-48A5-BAFD-557E45396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9906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132E"/>
                </a:solidFill>
              </a:defRPr>
            </a:pPr>
            <a:r>
              <a:rPr sz="3225" b="1">
                <a:solidFill>
                  <a:srgbClr val="10132E"/>
                </a:solidFill>
              </a:rPr>
              <a:t>每条建议都能回到来源、过程与确认人</a:t>
            </a:r>
          </a:p>
        </p:txBody>
      </p:sp>
      <p:sp>
        <p:nvSpPr>
          <p:cNvPr id="5" name="body-5">
            <a:extLst xmlns:a="http://schemas.openxmlformats.org/drawingml/2006/main">
              <a:ext uri="{FF2B5EF4-FFF2-40B4-BE49-F238E27FC236}">
                <a16:creationId xmlns:a16="http://schemas.microsoft.com/office/drawing/2014/main" id="{140A740B-4B49-44A2-9AF5-6F812CE88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904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9708A"/>
                </a:solidFill>
              </a:defRPr>
            </a:pPr>
            <a:r>
              <a:rPr sz="1425">
                <a:solidFill>
                  <a:srgbClr val="69708A"/>
                </a:solidFill>
              </a:rPr>
              <a:t>采集、整理、分析、建议、确认、执行、复核构成完整链路。</a:t>
            </a:r>
          </a:p>
        </p:txBody>
      </p:sp>
      <p:sp>
        <p:nvSpPr>
          <p:cNvPr id="6" name="item-line-0">
            <a:extLst xmlns:a="http://schemas.openxmlformats.org/drawingml/2006/main">
              <a:ext uri="{FF2B5EF4-FFF2-40B4-BE49-F238E27FC236}">
                <a16:creationId xmlns:a16="http://schemas.microsoft.com/office/drawing/2014/main" id="{9E654B6D-2BA3-44C4-A96A-BBD3AF76E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item-title-0">
            <a:extLst xmlns:a="http://schemas.openxmlformats.org/drawingml/2006/main">
              <a:ext uri="{FF2B5EF4-FFF2-40B4-BE49-F238E27FC236}">
                <a16:creationId xmlns:a16="http://schemas.microsoft.com/office/drawing/2014/main" id="{6E737AD1-3727-4399-A3FA-D74E87F23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1470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输入</a:t>
            </a:r>
          </a:p>
        </p:txBody>
      </p:sp>
      <p:sp>
        <p:nvSpPr>
          <p:cNvPr id="8" name="item-body-0">
            <a:extLst xmlns:a="http://schemas.openxmlformats.org/drawingml/2006/main">
              <a:ext uri="{FF2B5EF4-FFF2-40B4-BE49-F238E27FC236}">
                <a16:creationId xmlns:a16="http://schemas.microsoft.com/office/drawing/2014/main" id="{137AB312-9FEA-43B6-86B7-90266C969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学习活动与授权资料。</a:t>
            </a:r>
          </a:p>
        </p:txBody>
      </p:sp>
      <p:sp>
        <p:nvSpPr>
          <p:cNvPr id="9" name="item-line-1">
            <a:extLst xmlns:a="http://schemas.openxmlformats.org/drawingml/2006/main">
              <a:ext uri="{FF2B5EF4-FFF2-40B4-BE49-F238E27FC236}">
                <a16:creationId xmlns:a16="http://schemas.microsoft.com/office/drawing/2014/main" id="{627F6AC1-29ED-47F0-90BD-2419E362F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1051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item-title-1">
            <a:extLst xmlns:a="http://schemas.openxmlformats.org/drawingml/2006/main">
              <a:ext uri="{FF2B5EF4-FFF2-40B4-BE49-F238E27FC236}">
                <a16:creationId xmlns:a16="http://schemas.microsoft.com/office/drawing/2014/main" id="{1B5AA647-1807-47CF-8043-021472994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31470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处理</a:t>
            </a:r>
          </a:p>
        </p:txBody>
      </p:sp>
      <p:sp>
        <p:nvSpPr>
          <p:cNvPr id="11" name="item-body-1">
            <a:extLst xmlns:a="http://schemas.openxmlformats.org/drawingml/2006/main">
              <a:ext uri="{FF2B5EF4-FFF2-40B4-BE49-F238E27FC236}">
                <a16:creationId xmlns:a16="http://schemas.microsoft.com/office/drawing/2014/main" id="{068013E1-95EC-4D4E-A9CC-DADD471CE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7147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结构化证据与形成解释。</a:t>
            </a:r>
          </a:p>
        </p:txBody>
      </p:sp>
      <p:sp>
        <p:nvSpPr>
          <p:cNvPr id="12" name="item-line-2">
            <a:extLst xmlns:a="http://schemas.openxmlformats.org/drawingml/2006/main">
              <a:ext uri="{FF2B5EF4-FFF2-40B4-BE49-F238E27FC236}">
                <a16:creationId xmlns:a16="http://schemas.microsoft.com/office/drawing/2014/main" id="{B63B5397-82D9-4B26-94B5-35D989BB4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86325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item-title-2">
            <a:extLst xmlns:a="http://schemas.openxmlformats.org/drawingml/2006/main">
              <a:ext uri="{FF2B5EF4-FFF2-40B4-BE49-F238E27FC236}">
                <a16:creationId xmlns:a16="http://schemas.microsoft.com/office/drawing/2014/main" id="{0E3C2BF2-913F-4E38-94BE-D5DBF5DC3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输出</a:t>
            </a:r>
          </a:p>
        </p:txBody>
      </p:sp>
      <p:sp>
        <p:nvSpPr>
          <p:cNvPr id="14" name="item-body-2">
            <a:extLst xmlns:a="http://schemas.openxmlformats.org/drawingml/2006/main">
              <a:ext uri="{FF2B5EF4-FFF2-40B4-BE49-F238E27FC236}">
                <a16:creationId xmlns:a16="http://schemas.microsoft.com/office/drawing/2014/main" id="{EF206069-F78F-4B62-9EA0-81B19B1DF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95925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分角色呈现下一步行动。</a:t>
            </a:r>
          </a:p>
        </p:txBody>
      </p:sp>
      <p:sp>
        <p:nvSpPr>
          <p:cNvPr id="15" name="item-line-3">
            <a:extLst xmlns:a="http://schemas.openxmlformats.org/drawingml/2006/main">
              <a:ext uri="{FF2B5EF4-FFF2-40B4-BE49-F238E27FC236}">
                <a16:creationId xmlns:a16="http://schemas.microsoft.com/office/drawing/2014/main" id="{684D326E-B58F-42CE-BBB8-788A9874E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886325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item-title-3">
            <a:extLst xmlns:a="http://schemas.openxmlformats.org/drawingml/2006/main">
              <a:ext uri="{FF2B5EF4-FFF2-40B4-BE49-F238E27FC236}">
                <a16:creationId xmlns:a16="http://schemas.microsoft.com/office/drawing/2014/main" id="{56E53178-6F2C-4AD0-8A7C-98A4F33ED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95875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控制</a:t>
            </a:r>
          </a:p>
        </p:txBody>
      </p:sp>
      <p:sp>
        <p:nvSpPr>
          <p:cNvPr id="17" name="item-body-3">
            <a:extLst xmlns:a="http://schemas.openxmlformats.org/drawingml/2006/main">
              <a:ext uri="{FF2B5EF4-FFF2-40B4-BE49-F238E27FC236}">
                <a16:creationId xmlns:a16="http://schemas.microsoft.com/office/drawing/2014/main" id="{D15EA344-17C0-4472-A72B-CED9CE6ED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495925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权限、留痕、复核与撤回。</a:t>
            </a:r>
          </a:p>
        </p:txBody>
      </p:sp>
    </p:spTree>
    <p:extLst>
      <p:ext uri="{BB962C8B-B14F-4D97-AF65-F5344CB8AC3E}">
        <p14:creationId xmlns:p14="http://schemas.microsoft.com/office/powerpoint/2010/main" val="2449941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eyebrow-6">
            <a:extLst xmlns:a="http://schemas.openxmlformats.org/drawingml/2006/main">
              <a:ext uri="{FF2B5EF4-FFF2-40B4-BE49-F238E27FC236}">
                <a16:creationId xmlns:a16="http://schemas.microsoft.com/office/drawing/2014/main" id="{FC6A6E1B-9B01-40C5-9B54-CA2FB9EE9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46FF"/>
                </a:solidFill>
              </a:defRPr>
            </a:pPr>
            <a:r>
              <a:rPr sz="900" b="1">
                <a:solidFill>
                  <a:srgbClr val="6546FF"/>
                </a:solidFill>
              </a:rPr>
              <a:t>HUMAN GOVERNANCE</a:t>
            </a:r>
          </a:p>
        </p:txBody>
      </p:sp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97AAD0E1-C3A2-44D6-AD76-A5BEC3E9F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9708A"/>
                </a:solidFill>
              </a:defRPr>
            </a:pPr>
            <a:r>
              <a:rPr sz="825" b="1">
                <a:solidFill>
                  <a:srgbClr val="69708A"/>
                </a:solidFill>
              </a:rPr>
              <a:t>07</a:t>
            </a:r>
          </a:p>
        </p:txBody>
      </p:sp>
      <p:sp>
        <p:nvSpPr>
          <p:cNvPr id="3" name="accent-6">
            <a:extLst xmlns:a="http://schemas.openxmlformats.org/drawingml/2006/main">
              <a:ext uri="{FF2B5EF4-FFF2-40B4-BE49-F238E27FC236}">
                <a16:creationId xmlns:a16="http://schemas.microsoft.com/office/drawing/2014/main" id="{387E2A4B-D1C3-4DA2-B9D6-1611DDB59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itle-6">
            <a:extLst xmlns:a="http://schemas.openxmlformats.org/drawingml/2006/main">
              <a:ext uri="{FF2B5EF4-FFF2-40B4-BE49-F238E27FC236}">
                <a16:creationId xmlns:a16="http://schemas.microsoft.com/office/drawing/2014/main" id="{8AF4AB98-479A-48F2-8FDE-7D82F73E4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9906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132E"/>
                </a:solidFill>
              </a:defRPr>
            </a:pPr>
            <a:r>
              <a:rPr sz="3225" b="1">
                <a:solidFill>
                  <a:srgbClr val="10132E"/>
                </a:solidFill>
              </a:rPr>
              <a:t>AI 负责发现线索，人负责解释与决定</a:t>
            </a:r>
          </a:p>
        </p:txBody>
      </p:sp>
      <p:sp>
        <p:nvSpPr>
          <p:cNvPr id="5" name="item-line-0">
            <a:extLst xmlns:a="http://schemas.openxmlformats.org/drawingml/2006/main">
              <a:ext uri="{FF2B5EF4-FFF2-40B4-BE49-F238E27FC236}">
                <a16:creationId xmlns:a16="http://schemas.microsoft.com/office/drawing/2014/main" id="{BFCECC40-8902-4154-A7C6-B299BA14A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item-title-0">
            <a:extLst xmlns:a="http://schemas.openxmlformats.org/drawingml/2006/main">
              <a:ext uri="{FF2B5EF4-FFF2-40B4-BE49-F238E27FC236}">
                <a16:creationId xmlns:a16="http://schemas.microsoft.com/office/drawing/2014/main" id="{8D19DD1D-E0D1-44D2-B58E-643C32935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130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AI 可以做</a:t>
            </a:r>
          </a:p>
        </p:txBody>
      </p:sp>
      <p:sp>
        <p:nvSpPr>
          <p:cNvPr id="7" name="item-body-0">
            <a:extLst xmlns:a="http://schemas.openxmlformats.org/drawingml/2006/main">
              <a:ext uri="{FF2B5EF4-FFF2-40B4-BE49-F238E27FC236}">
                <a16:creationId xmlns:a16="http://schemas.microsoft.com/office/drawing/2014/main" id="{75CC2AA6-873F-49E4-AA5D-4FDE54A23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整理、归纳、对照、提示异常与生成草案。</a:t>
            </a:r>
          </a:p>
        </p:txBody>
      </p:sp>
      <p:sp>
        <p:nvSpPr>
          <p:cNvPr id="8" name="item-line-1">
            <a:extLst xmlns:a="http://schemas.openxmlformats.org/drawingml/2006/main">
              <a:ext uri="{FF2B5EF4-FFF2-40B4-BE49-F238E27FC236}">
                <a16:creationId xmlns:a16="http://schemas.microsoft.com/office/drawing/2014/main" id="{B2AA2C98-CFE2-4F0E-8C96-60170E9BF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5717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item-title-1">
            <a:extLst xmlns:a="http://schemas.openxmlformats.org/drawingml/2006/main">
              <a:ext uri="{FF2B5EF4-FFF2-40B4-BE49-F238E27FC236}">
                <a16:creationId xmlns:a16="http://schemas.microsoft.com/office/drawing/2014/main" id="{DBBE7F81-C058-4E60-B7D4-F7A9A334A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8130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必须人工确认</a:t>
            </a:r>
          </a:p>
        </p:txBody>
      </p:sp>
      <p:sp>
        <p:nvSpPr>
          <p:cNvPr id="10" name="item-body-1">
            <a:extLst xmlns:a="http://schemas.openxmlformats.org/drawingml/2006/main">
              <a:ext uri="{FF2B5EF4-FFF2-40B4-BE49-F238E27FC236}">
                <a16:creationId xmlns:a16="http://schemas.microsoft.com/office/drawing/2014/main" id="{90E614DB-190E-4561-96D0-CCF3226E5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1813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评价结论、资源调整、权益影响与对外沟通。</a:t>
            </a:r>
          </a:p>
        </p:txBody>
      </p:sp>
      <p:sp>
        <p:nvSpPr>
          <p:cNvPr id="11" name="item-line-2">
            <a:extLst xmlns:a="http://schemas.openxmlformats.org/drawingml/2006/main">
              <a:ext uri="{FF2B5EF4-FFF2-40B4-BE49-F238E27FC236}">
                <a16:creationId xmlns:a16="http://schemas.microsoft.com/office/drawing/2014/main" id="{6E4C3949-A0FB-4EC8-A33B-FAEFDE3D3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52925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item-title-2">
            <a:extLst xmlns:a="http://schemas.openxmlformats.org/drawingml/2006/main">
              <a:ext uri="{FF2B5EF4-FFF2-40B4-BE49-F238E27FC236}">
                <a16:creationId xmlns:a16="http://schemas.microsoft.com/office/drawing/2014/main" id="{DB6A73EB-2655-4A83-BDB3-31D777B45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62475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系统必须记录</a:t>
            </a:r>
          </a:p>
        </p:txBody>
      </p:sp>
      <p:sp>
        <p:nvSpPr>
          <p:cNvPr id="13" name="item-body-2">
            <a:extLst xmlns:a="http://schemas.openxmlformats.org/drawingml/2006/main">
              <a:ext uri="{FF2B5EF4-FFF2-40B4-BE49-F238E27FC236}">
                <a16:creationId xmlns:a16="http://schemas.microsoft.com/office/drawing/2014/main" id="{4EA57BFE-EF0C-493C-B42B-5ADA6D64B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62525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来源、版本、修改、确认、撤回与访问。</a:t>
            </a:r>
          </a:p>
        </p:txBody>
      </p:sp>
    </p:spTree>
    <p:extLst>
      <p:ext uri="{BB962C8B-B14F-4D97-AF65-F5344CB8AC3E}">
        <p14:creationId xmlns:p14="http://schemas.microsoft.com/office/powerpoint/2010/main" val="6882779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eyebrow-7">
            <a:extLst xmlns:a="http://schemas.openxmlformats.org/drawingml/2006/main">
              <a:ext uri="{FF2B5EF4-FFF2-40B4-BE49-F238E27FC236}">
                <a16:creationId xmlns:a16="http://schemas.microsoft.com/office/drawing/2014/main" id="{8927880B-9A06-4F55-B23E-C48B86866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46FF"/>
                </a:solidFill>
              </a:defRPr>
            </a:pPr>
            <a:r>
              <a:rPr sz="900" b="1">
                <a:solidFill>
                  <a:srgbClr val="6546FF"/>
                </a:solidFill>
              </a:rPr>
              <a:t>WEEKLY LOOP</a:t>
            </a:r>
          </a:p>
        </p:txBody>
      </p:sp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B17CA686-F2DF-432F-B3BC-07DE77A17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9708A"/>
                </a:solidFill>
              </a:defRPr>
            </a:pPr>
            <a:r>
              <a:rPr sz="825" b="1">
                <a:solidFill>
                  <a:srgbClr val="69708A"/>
                </a:solidFill>
              </a:rPr>
              <a:t>08</a:t>
            </a:r>
          </a:p>
        </p:txBody>
      </p:sp>
      <p:sp>
        <p:nvSpPr>
          <p:cNvPr id="3" name="accent-7">
            <a:extLst xmlns:a="http://schemas.openxmlformats.org/drawingml/2006/main">
              <a:ext uri="{FF2B5EF4-FFF2-40B4-BE49-F238E27FC236}">
                <a16:creationId xmlns:a16="http://schemas.microsoft.com/office/drawing/2014/main" id="{BCE003D3-B28B-40E3-8A6C-8BA672E7D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itle-7">
            <a:extLst xmlns:a="http://schemas.openxmlformats.org/drawingml/2006/main">
              <a:ext uri="{FF2B5EF4-FFF2-40B4-BE49-F238E27FC236}">
                <a16:creationId xmlns:a16="http://schemas.microsoft.com/office/drawing/2014/main" id="{CFA32749-5D90-4F18-8F13-17AC7BBF5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9906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132E"/>
                </a:solidFill>
              </a:defRPr>
            </a:pPr>
            <a:r>
              <a:rPr sz="3225" b="1">
                <a:solidFill>
                  <a:srgbClr val="10132E"/>
                </a:solidFill>
              </a:rPr>
              <a:t>一个教学周完成一次轻量的证据闭环</a:t>
            </a:r>
          </a:p>
        </p:txBody>
      </p:sp>
      <p:sp>
        <p:nvSpPr>
          <p:cNvPr id="5" name="item-line-0">
            <a:extLst xmlns:a="http://schemas.openxmlformats.org/drawingml/2006/main">
              <a:ext uri="{FF2B5EF4-FFF2-40B4-BE49-F238E27FC236}">
                <a16:creationId xmlns:a16="http://schemas.microsoft.com/office/drawing/2014/main" id="{A0DBEAE1-7C3A-48D4-B437-CD56124B0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item-value-0">
            <a:extLst xmlns:a="http://schemas.openxmlformats.org/drawingml/2006/main">
              <a:ext uri="{FF2B5EF4-FFF2-40B4-BE49-F238E27FC236}">
                <a16:creationId xmlns:a16="http://schemas.microsoft.com/office/drawing/2014/main" id="{5AA48D22-E6AB-4223-9A1A-A304830E3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43200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MON</a:t>
            </a:r>
          </a:p>
        </p:txBody>
      </p:sp>
      <p:sp>
        <p:nvSpPr>
          <p:cNvPr id="7" name="item-title-0">
            <a:extLst xmlns:a="http://schemas.openxmlformats.org/drawingml/2006/main">
              <a:ext uri="{FF2B5EF4-FFF2-40B4-BE49-F238E27FC236}">
                <a16:creationId xmlns:a16="http://schemas.microsoft.com/office/drawing/2014/main" id="{C23B4F8F-3513-4190-B194-297453723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9565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设定目标</a:t>
            </a:r>
          </a:p>
        </p:txBody>
      </p:sp>
      <p:sp>
        <p:nvSpPr>
          <p:cNvPr id="8" name="item-body-0">
            <a:extLst xmlns:a="http://schemas.openxmlformats.org/drawingml/2006/main">
              <a:ext uri="{FF2B5EF4-FFF2-40B4-BE49-F238E27FC236}">
                <a16:creationId xmlns:a16="http://schemas.microsoft.com/office/drawing/2014/main" id="{B03D96BB-7233-41DA-B787-A5CA02D50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确认本周观察重点和任务证据。</a:t>
            </a:r>
          </a:p>
        </p:txBody>
      </p:sp>
      <p:sp>
        <p:nvSpPr>
          <p:cNvPr id="9" name="item-line-1">
            <a:extLst xmlns:a="http://schemas.openxmlformats.org/drawingml/2006/main">
              <a:ext uri="{FF2B5EF4-FFF2-40B4-BE49-F238E27FC236}">
                <a16:creationId xmlns:a16="http://schemas.microsoft.com/office/drawing/2014/main" id="{3BE6952C-01AA-4096-BE5B-324D83AC7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5717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item-value-1">
            <a:extLst xmlns:a="http://schemas.openxmlformats.org/drawingml/2006/main">
              <a:ext uri="{FF2B5EF4-FFF2-40B4-BE49-F238E27FC236}">
                <a16:creationId xmlns:a16="http://schemas.microsoft.com/office/drawing/2014/main" id="{CFACEDB4-63E4-4563-8E88-39CC85EEF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43200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WED</a:t>
            </a:r>
          </a:p>
        </p:txBody>
      </p:sp>
      <p:sp>
        <p:nvSpPr>
          <p:cNvPr id="11" name="item-title-1">
            <a:extLst xmlns:a="http://schemas.openxmlformats.org/drawingml/2006/main">
              <a:ext uri="{FF2B5EF4-FFF2-40B4-BE49-F238E27FC236}">
                <a16:creationId xmlns:a16="http://schemas.microsoft.com/office/drawing/2014/main" id="{7D50B4F7-F181-4DA1-9559-A68BA3114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29565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形成线索</a:t>
            </a:r>
          </a:p>
        </p:txBody>
      </p:sp>
      <p:sp>
        <p:nvSpPr>
          <p:cNvPr id="12" name="item-body-1">
            <a:extLst xmlns:a="http://schemas.openxmlformats.org/drawingml/2006/main">
              <a:ext uri="{FF2B5EF4-FFF2-40B4-BE49-F238E27FC236}">
                <a16:creationId xmlns:a16="http://schemas.microsoft.com/office/drawing/2014/main" id="{1AABF6B7-373E-4ABC-B754-1131AC4A2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6766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聚合过程材料，生成待确认提示。</a:t>
            </a:r>
          </a:p>
        </p:txBody>
      </p:sp>
      <p:sp>
        <p:nvSpPr>
          <p:cNvPr id="13" name="item-line-2">
            <a:extLst xmlns:a="http://schemas.openxmlformats.org/drawingml/2006/main">
              <a:ext uri="{FF2B5EF4-FFF2-40B4-BE49-F238E27FC236}">
                <a16:creationId xmlns:a16="http://schemas.microsoft.com/office/drawing/2014/main" id="{E3E2C50C-0D48-4FC0-ADCD-AC829C988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52925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item-value-2">
            <a:extLst xmlns:a="http://schemas.openxmlformats.org/drawingml/2006/main">
              <a:ext uri="{FF2B5EF4-FFF2-40B4-BE49-F238E27FC236}">
                <a16:creationId xmlns:a16="http://schemas.microsoft.com/office/drawing/2014/main" id="{5C4A89AD-6A85-4258-92AB-914602777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24375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FRI</a:t>
            </a:r>
          </a:p>
        </p:txBody>
      </p:sp>
      <p:sp>
        <p:nvSpPr>
          <p:cNvPr id="15" name="item-title-2">
            <a:extLst xmlns:a="http://schemas.openxmlformats.org/drawingml/2006/main">
              <a:ext uri="{FF2B5EF4-FFF2-40B4-BE49-F238E27FC236}">
                <a16:creationId xmlns:a16="http://schemas.microsoft.com/office/drawing/2014/main" id="{D22A4B93-1559-41B0-A9F8-012FB0CAD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76825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讨论行动</a:t>
            </a:r>
          </a:p>
        </p:txBody>
      </p:sp>
      <p:sp>
        <p:nvSpPr>
          <p:cNvPr id="16" name="item-body-2">
            <a:extLst xmlns:a="http://schemas.openxmlformats.org/drawingml/2006/main">
              <a:ext uri="{FF2B5EF4-FFF2-40B4-BE49-F238E27FC236}">
                <a16:creationId xmlns:a16="http://schemas.microsoft.com/office/drawing/2014/main" id="{CF570EED-27F2-45EE-9A08-1137E9CDE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57825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教师确认建议并分配跟进行动。</a:t>
            </a:r>
          </a:p>
        </p:txBody>
      </p:sp>
      <p:sp>
        <p:nvSpPr>
          <p:cNvPr id="17" name="item-line-3">
            <a:extLst xmlns:a="http://schemas.openxmlformats.org/drawingml/2006/main">
              <a:ext uri="{FF2B5EF4-FFF2-40B4-BE49-F238E27FC236}">
                <a16:creationId xmlns:a16="http://schemas.microsoft.com/office/drawing/2014/main" id="{836CB0A8-4C93-4862-A26B-26B7850C7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352925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item-value-3">
            <a:extLst xmlns:a="http://schemas.openxmlformats.org/drawingml/2006/main">
              <a:ext uri="{FF2B5EF4-FFF2-40B4-BE49-F238E27FC236}">
                <a16:creationId xmlns:a16="http://schemas.microsoft.com/office/drawing/2014/main" id="{176A7578-FC62-4C97-8969-80D3FBA98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524375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NEXT</a:t>
            </a:r>
          </a:p>
        </p:txBody>
      </p:sp>
      <p:sp>
        <p:nvSpPr>
          <p:cNvPr id="19" name="item-title-3">
            <a:extLst xmlns:a="http://schemas.openxmlformats.org/drawingml/2006/main">
              <a:ext uri="{FF2B5EF4-FFF2-40B4-BE49-F238E27FC236}">
                <a16:creationId xmlns:a16="http://schemas.microsoft.com/office/drawing/2014/main" id="{17737443-5ED4-4EF1-9765-9CC4BDC86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76825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复核变化</a:t>
            </a:r>
          </a:p>
        </p:txBody>
      </p:sp>
      <p:sp>
        <p:nvSpPr>
          <p:cNvPr id="20" name="item-body-3">
            <a:extLst xmlns:a="http://schemas.openxmlformats.org/drawingml/2006/main">
              <a:ext uri="{FF2B5EF4-FFF2-40B4-BE49-F238E27FC236}">
                <a16:creationId xmlns:a16="http://schemas.microsoft.com/office/drawing/2014/main" id="{51FBC2B7-4B1F-455B-8E63-A78F0FD9B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457825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下一周期验证行动是否产生改善。</a:t>
            </a:r>
          </a:p>
        </p:txBody>
      </p:sp>
    </p:spTree>
    <p:extLst>
      <p:ext uri="{BB962C8B-B14F-4D97-AF65-F5344CB8AC3E}">
        <p14:creationId xmlns:p14="http://schemas.microsoft.com/office/powerpoint/2010/main" val="6392343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eyebrow-8">
            <a:extLst xmlns:a="http://schemas.openxmlformats.org/drawingml/2006/main">
              <a:ext uri="{FF2B5EF4-FFF2-40B4-BE49-F238E27FC236}">
                <a16:creationId xmlns:a16="http://schemas.microsoft.com/office/drawing/2014/main" id="{F80EB210-221C-4437-B2B9-C7BECDC10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46FF"/>
                </a:solidFill>
              </a:defRPr>
            </a:pPr>
            <a:r>
              <a:rPr sz="900" b="1">
                <a:solidFill>
                  <a:srgbClr val="6546FF"/>
                </a:solidFill>
              </a:rPr>
              <a:t>DELIVERY ROADMAP</a:t>
            </a:r>
          </a:p>
        </p:txBody>
      </p:sp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0339B1BD-8DD0-4594-8024-75F6C0A58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9708A"/>
                </a:solidFill>
              </a:defRPr>
            </a:pPr>
            <a:r>
              <a:rPr sz="825" b="1">
                <a:solidFill>
                  <a:srgbClr val="69708A"/>
                </a:solidFill>
              </a:rPr>
              <a:t>09</a:t>
            </a:r>
          </a:p>
        </p:txBody>
      </p:sp>
      <p:sp>
        <p:nvSpPr>
          <p:cNvPr id="3" name="accent-8">
            <a:extLst xmlns:a="http://schemas.openxmlformats.org/drawingml/2006/main">
              <a:ext uri="{FF2B5EF4-FFF2-40B4-BE49-F238E27FC236}">
                <a16:creationId xmlns:a16="http://schemas.microsoft.com/office/drawing/2014/main" id="{91638785-86FB-4396-9559-144780B05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itle-8">
            <a:extLst xmlns:a="http://schemas.openxmlformats.org/drawingml/2006/main">
              <a:ext uri="{FF2B5EF4-FFF2-40B4-BE49-F238E27FC236}">
                <a16:creationId xmlns:a16="http://schemas.microsoft.com/office/drawing/2014/main" id="{E344825B-558C-4013-BBEF-E0197562F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9906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132E"/>
                </a:solidFill>
              </a:defRPr>
            </a:pPr>
            <a:r>
              <a:rPr sz="3225" b="1">
                <a:solidFill>
                  <a:srgbClr val="10132E"/>
                </a:solidFill>
              </a:rPr>
              <a:t>先验证闭环，再扩展能力和覆盖范围</a:t>
            </a:r>
          </a:p>
        </p:txBody>
      </p:sp>
      <p:sp>
        <p:nvSpPr>
          <p:cNvPr id="5" name="item-line-0">
            <a:extLst xmlns:a="http://schemas.openxmlformats.org/drawingml/2006/main">
              <a:ext uri="{FF2B5EF4-FFF2-40B4-BE49-F238E27FC236}">
                <a16:creationId xmlns:a16="http://schemas.microsoft.com/office/drawing/2014/main" id="{2D04DE8C-2B50-4596-B3B6-5A4B34097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item-value-0">
            <a:extLst xmlns:a="http://schemas.openxmlformats.org/drawingml/2006/main">
              <a:ext uri="{FF2B5EF4-FFF2-40B4-BE49-F238E27FC236}">
                <a16:creationId xmlns:a16="http://schemas.microsoft.com/office/drawing/2014/main" id="{0A9FC6B3-0819-4936-874A-7DFE01927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43200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P1</a:t>
            </a:r>
          </a:p>
        </p:txBody>
      </p:sp>
      <p:sp>
        <p:nvSpPr>
          <p:cNvPr id="7" name="item-title-0">
            <a:extLst xmlns:a="http://schemas.openxmlformats.org/drawingml/2006/main">
              <a:ext uri="{FF2B5EF4-FFF2-40B4-BE49-F238E27FC236}">
                <a16:creationId xmlns:a16="http://schemas.microsoft.com/office/drawing/2014/main" id="{8152CC34-211D-4624-9D9D-726503E35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9565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单场景验证</a:t>
            </a:r>
          </a:p>
        </p:txBody>
      </p:sp>
      <p:sp>
        <p:nvSpPr>
          <p:cNvPr id="8" name="item-body-0">
            <a:extLst xmlns:a="http://schemas.openxmlformats.org/drawingml/2006/main">
              <a:ext uri="{FF2B5EF4-FFF2-40B4-BE49-F238E27FC236}">
                <a16:creationId xmlns:a16="http://schemas.microsoft.com/office/drawing/2014/main" id="{DF5193B0-211E-4780-9430-845CF95B3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选一个高频任务，验证证据和行动链。</a:t>
            </a:r>
          </a:p>
        </p:txBody>
      </p:sp>
      <p:sp>
        <p:nvSpPr>
          <p:cNvPr id="9" name="item-line-1">
            <a:extLst xmlns:a="http://schemas.openxmlformats.org/drawingml/2006/main">
              <a:ext uri="{FF2B5EF4-FFF2-40B4-BE49-F238E27FC236}">
                <a16:creationId xmlns:a16="http://schemas.microsoft.com/office/drawing/2014/main" id="{E113E810-63F6-4D58-8516-F2F5AC3E4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5717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item-value-1">
            <a:extLst xmlns:a="http://schemas.openxmlformats.org/drawingml/2006/main">
              <a:ext uri="{FF2B5EF4-FFF2-40B4-BE49-F238E27FC236}">
                <a16:creationId xmlns:a16="http://schemas.microsoft.com/office/drawing/2014/main" id="{486D05BF-3825-4C5C-B85C-1CF8CCC07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43200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P2</a:t>
            </a:r>
          </a:p>
        </p:txBody>
      </p:sp>
      <p:sp>
        <p:nvSpPr>
          <p:cNvPr id="11" name="item-title-1">
            <a:extLst xmlns:a="http://schemas.openxmlformats.org/drawingml/2006/main">
              <a:ext uri="{FF2B5EF4-FFF2-40B4-BE49-F238E27FC236}">
                <a16:creationId xmlns:a16="http://schemas.microsoft.com/office/drawing/2014/main" id="{D1068116-F159-423F-9341-2BCDB1348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29565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跨角色协同</a:t>
            </a:r>
          </a:p>
        </p:txBody>
      </p:sp>
      <p:sp>
        <p:nvSpPr>
          <p:cNvPr id="12" name="item-body-1">
            <a:extLst xmlns:a="http://schemas.openxmlformats.org/drawingml/2006/main">
              <a:ext uri="{FF2B5EF4-FFF2-40B4-BE49-F238E27FC236}">
                <a16:creationId xmlns:a16="http://schemas.microsoft.com/office/drawing/2014/main" id="{09AF51FA-E9BF-4872-A3E4-D14018280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6766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连通管理者、教师与学生视图。</a:t>
            </a:r>
          </a:p>
        </p:txBody>
      </p:sp>
      <p:sp>
        <p:nvSpPr>
          <p:cNvPr id="13" name="item-line-2">
            <a:extLst xmlns:a="http://schemas.openxmlformats.org/drawingml/2006/main">
              <a:ext uri="{FF2B5EF4-FFF2-40B4-BE49-F238E27FC236}">
                <a16:creationId xmlns:a16="http://schemas.microsoft.com/office/drawing/2014/main" id="{F8A41599-1686-4BE5-A60C-79296D723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52925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item-value-2">
            <a:extLst xmlns:a="http://schemas.openxmlformats.org/drawingml/2006/main">
              <a:ext uri="{FF2B5EF4-FFF2-40B4-BE49-F238E27FC236}">
                <a16:creationId xmlns:a16="http://schemas.microsoft.com/office/drawing/2014/main" id="{EFCBB6DC-CA05-47DC-AB26-4E1893629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24375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P3</a:t>
            </a:r>
          </a:p>
        </p:txBody>
      </p:sp>
      <p:sp>
        <p:nvSpPr>
          <p:cNvPr id="15" name="item-title-2">
            <a:extLst xmlns:a="http://schemas.openxmlformats.org/drawingml/2006/main">
              <a:ext uri="{FF2B5EF4-FFF2-40B4-BE49-F238E27FC236}">
                <a16:creationId xmlns:a16="http://schemas.microsoft.com/office/drawing/2014/main" id="{C7A0BF16-9E79-4814-9A10-A81883365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76825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治理与规模化</a:t>
            </a:r>
          </a:p>
        </p:txBody>
      </p:sp>
      <p:sp>
        <p:nvSpPr>
          <p:cNvPr id="16" name="item-body-2">
            <a:extLst xmlns:a="http://schemas.openxmlformats.org/drawingml/2006/main">
              <a:ext uri="{FF2B5EF4-FFF2-40B4-BE49-F238E27FC236}">
                <a16:creationId xmlns:a16="http://schemas.microsoft.com/office/drawing/2014/main" id="{0CB2F0C4-BC8E-4048-8287-F318EAC55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57825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固化权限、指标、培训与审计机制。</a:t>
            </a:r>
          </a:p>
        </p:txBody>
      </p:sp>
    </p:spTree>
    <p:extLst>
      <p:ext uri="{BB962C8B-B14F-4D97-AF65-F5344CB8AC3E}">
        <p14:creationId xmlns:p14="http://schemas.microsoft.com/office/powerpoint/2010/main" val="16065199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eyebrow-9">
            <a:extLst xmlns:a="http://schemas.openxmlformats.org/drawingml/2006/main">
              <a:ext uri="{FF2B5EF4-FFF2-40B4-BE49-F238E27FC236}">
                <a16:creationId xmlns:a16="http://schemas.microsoft.com/office/drawing/2014/main" id="{493EB700-E626-404C-8254-17AD5C4C2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46FF"/>
                </a:solidFill>
              </a:defRPr>
            </a:pPr>
            <a:r>
              <a:rPr sz="900" b="1">
                <a:solidFill>
                  <a:srgbClr val="6546FF"/>
                </a:solidFill>
              </a:rPr>
              <a:t>MEASUREMENT FRAME</a:t>
            </a:r>
          </a:p>
        </p:txBody>
      </p:sp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F042EA5E-AC96-4BE4-8A07-E3C440AB4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9708A"/>
                </a:solidFill>
              </a:defRPr>
            </a:pPr>
            <a:r>
              <a:rPr sz="825" b="1">
                <a:solidFill>
                  <a:srgbClr val="69708A"/>
                </a:solidFill>
              </a:rPr>
              <a:t>10</a:t>
            </a:r>
          </a:p>
        </p:txBody>
      </p:sp>
      <p:sp>
        <p:nvSpPr>
          <p:cNvPr id="3" name="accent-9">
            <a:extLst xmlns:a="http://schemas.openxmlformats.org/drawingml/2006/main">
              <a:ext uri="{FF2B5EF4-FFF2-40B4-BE49-F238E27FC236}">
                <a16:creationId xmlns:a16="http://schemas.microsoft.com/office/drawing/2014/main" id="{7A9AD572-5AF2-4B84-B1E0-CA2B0737C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itle-9">
            <a:extLst xmlns:a="http://schemas.openxmlformats.org/drawingml/2006/main">
              <a:ext uri="{FF2B5EF4-FFF2-40B4-BE49-F238E27FC236}">
                <a16:creationId xmlns:a16="http://schemas.microsoft.com/office/drawing/2014/main" id="{FBF275D5-7865-44BF-86B1-827922BE6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9906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132E"/>
                </a:solidFill>
              </a:defRPr>
            </a:pPr>
            <a:r>
              <a:rPr sz="3225" b="1">
                <a:solidFill>
                  <a:srgbClr val="10132E"/>
                </a:solidFill>
              </a:rPr>
              <a:t>成功不以使用次数衡量，而看闭环质量</a:t>
            </a:r>
          </a:p>
        </p:txBody>
      </p:sp>
      <p:sp>
        <p:nvSpPr>
          <p:cNvPr id="5" name="body-9">
            <a:extLst xmlns:a="http://schemas.openxmlformats.org/drawingml/2006/main">
              <a:ext uri="{FF2B5EF4-FFF2-40B4-BE49-F238E27FC236}">
                <a16:creationId xmlns:a16="http://schemas.microsoft.com/office/drawing/2014/main" id="{40EB24B7-1A63-4FBC-956F-ECB9B4E90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904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9708A"/>
                </a:solidFill>
              </a:defRPr>
            </a:pPr>
            <a:r>
              <a:rPr sz="1425">
                <a:solidFill>
                  <a:srgbClr val="69708A"/>
                </a:solidFill>
              </a:rPr>
              <a:t>以下仅为示例指标定义，不代表真实项目数据。</a:t>
            </a:r>
          </a:p>
        </p:txBody>
      </p:sp>
      <p:sp>
        <p:nvSpPr>
          <p:cNvPr id="6" name="item-line-0">
            <a:extLst xmlns:a="http://schemas.openxmlformats.org/drawingml/2006/main">
              <a:ext uri="{FF2B5EF4-FFF2-40B4-BE49-F238E27FC236}">
                <a16:creationId xmlns:a16="http://schemas.microsoft.com/office/drawing/2014/main" id="{894A561E-5809-4354-A610-D7557CEFB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item-value-0">
            <a:extLst xmlns:a="http://schemas.openxmlformats.org/drawingml/2006/main">
              <a:ext uri="{FF2B5EF4-FFF2-40B4-BE49-F238E27FC236}">
                <a16:creationId xmlns:a16="http://schemas.microsoft.com/office/drawing/2014/main" id="{4074A1F3-B8D8-49AF-BD0F-7A891AD89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76600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≥80%</a:t>
            </a:r>
          </a:p>
        </p:txBody>
      </p:sp>
      <p:sp>
        <p:nvSpPr>
          <p:cNvPr id="8" name="item-title-0">
            <a:extLst xmlns:a="http://schemas.openxmlformats.org/drawingml/2006/main">
              <a:ext uri="{FF2B5EF4-FFF2-40B4-BE49-F238E27FC236}">
                <a16:creationId xmlns:a16="http://schemas.microsoft.com/office/drawing/2014/main" id="{3035B77B-F731-4E50-8758-F326154AF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证据可追溯率</a:t>
            </a:r>
          </a:p>
        </p:txBody>
      </p:sp>
      <p:sp>
        <p:nvSpPr>
          <p:cNvPr id="9" name="item-body-0">
            <a:extLst xmlns:a="http://schemas.openxmlformats.org/drawingml/2006/main">
              <a:ext uri="{FF2B5EF4-FFF2-40B4-BE49-F238E27FC236}">
                <a16:creationId xmlns:a16="http://schemas.microsoft.com/office/drawing/2014/main" id="{21B3CD42-F2B7-46C2-9668-B28A99675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建议能定位到原始材料的比例。</a:t>
            </a:r>
          </a:p>
        </p:txBody>
      </p:sp>
      <p:sp>
        <p:nvSpPr>
          <p:cNvPr id="10" name="item-line-1">
            <a:extLst xmlns:a="http://schemas.openxmlformats.org/drawingml/2006/main">
              <a:ext uri="{FF2B5EF4-FFF2-40B4-BE49-F238E27FC236}">
                <a16:creationId xmlns:a16="http://schemas.microsoft.com/office/drawing/2014/main" id="{F9F7990B-C597-433E-84C7-C12E09DD8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1051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item-value-1">
            <a:extLst xmlns:a="http://schemas.openxmlformats.org/drawingml/2006/main">
              <a:ext uri="{FF2B5EF4-FFF2-40B4-BE49-F238E27FC236}">
                <a16:creationId xmlns:a16="http://schemas.microsoft.com/office/drawing/2014/main" id="{FBEB709F-58D7-4422-9E74-45EEECEE3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276600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≤2d</a:t>
            </a:r>
          </a:p>
        </p:txBody>
      </p:sp>
      <p:sp>
        <p:nvSpPr>
          <p:cNvPr id="12" name="item-title-1">
            <a:extLst xmlns:a="http://schemas.openxmlformats.org/drawingml/2006/main">
              <a:ext uri="{FF2B5EF4-FFF2-40B4-BE49-F238E27FC236}">
                <a16:creationId xmlns:a16="http://schemas.microsoft.com/office/drawing/2014/main" id="{DAFFD2EA-329C-487C-B1E0-0EDAF2112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2905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行动确认时长</a:t>
            </a:r>
          </a:p>
        </p:txBody>
      </p:sp>
      <p:sp>
        <p:nvSpPr>
          <p:cNvPr id="13" name="item-body-1">
            <a:extLst xmlns:a="http://schemas.openxmlformats.org/drawingml/2006/main">
              <a:ext uri="{FF2B5EF4-FFF2-40B4-BE49-F238E27FC236}">
                <a16:creationId xmlns:a16="http://schemas.microsoft.com/office/drawing/2014/main" id="{A6267F40-0E85-4F75-906D-0A75A7B7D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2100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从提示产生到责任人确认的时间。</a:t>
            </a:r>
          </a:p>
        </p:txBody>
      </p:sp>
      <p:sp>
        <p:nvSpPr>
          <p:cNvPr id="14" name="item-line-2">
            <a:extLst xmlns:a="http://schemas.openxmlformats.org/drawingml/2006/main">
              <a:ext uri="{FF2B5EF4-FFF2-40B4-BE49-F238E27FC236}">
                <a16:creationId xmlns:a16="http://schemas.microsoft.com/office/drawing/2014/main" id="{0490C359-76BD-4B40-9A86-625124CEA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86325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item-value-2">
            <a:extLst xmlns:a="http://schemas.openxmlformats.org/drawingml/2006/main">
              <a:ext uri="{FF2B5EF4-FFF2-40B4-BE49-F238E27FC236}">
                <a16:creationId xmlns:a16="http://schemas.microsoft.com/office/drawing/2014/main" id="{9E9AF507-999A-42B8-A9B1-D6B4F82D7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57775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100%</a:t>
            </a:r>
          </a:p>
        </p:txBody>
      </p:sp>
      <p:sp>
        <p:nvSpPr>
          <p:cNvPr id="16" name="item-title-2">
            <a:extLst xmlns:a="http://schemas.openxmlformats.org/drawingml/2006/main">
              <a:ext uri="{FF2B5EF4-FFF2-40B4-BE49-F238E27FC236}">
                <a16:creationId xmlns:a16="http://schemas.microsoft.com/office/drawing/2014/main" id="{1B68F40F-EB3D-4A2E-812E-60AFBFDCA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0225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高影响人工确认</a:t>
            </a:r>
          </a:p>
        </p:txBody>
      </p:sp>
      <p:sp>
        <p:nvSpPr>
          <p:cNvPr id="17" name="item-body-2">
            <a:extLst xmlns:a="http://schemas.openxmlformats.org/drawingml/2006/main">
              <a:ext uri="{FF2B5EF4-FFF2-40B4-BE49-F238E27FC236}">
                <a16:creationId xmlns:a16="http://schemas.microsoft.com/office/drawing/2014/main" id="{60F667CB-D6B8-411F-B698-3D2A79C61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91225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涉及权益的结论全部由授权人员确认。</a:t>
            </a:r>
          </a:p>
        </p:txBody>
      </p:sp>
    </p:spTree>
    <p:extLst>
      <p:ext uri="{BB962C8B-B14F-4D97-AF65-F5344CB8AC3E}">
        <p14:creationId xmlns:p14="http://schemas.microsoft.com/office/powerpoint/2010/main" val="20616596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eyebrow-10">
            <a:extLst xmlns:a="http://schemas.openxmlformats.org/drawingml/2006/main">
              <a:ext uri="{FF2B5EF4-FFF2-40B4-BE49-F238E27FC236}">
                <a16:creationId xmlns:a16="http://schemas.microsoft.com/office/drawing/2014/main" id="{219BD2CD-DC97-4CDE-892A-90DFDC095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546FF"/>
                </a:solidFill>
              </a:defRPr>
            </a:pPr>
            <a:r>
              <a:rPr sz="900" b="1">
                <a:solidFill>
                  <a:srgbClr val="6546FF"/>
                </a:solidFill>
              </a:rPr>
              <a:t>DECISION REQUIRED</a:t>
            </a:r>
          </a:p>
        </p:txBody>
      </p:sp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76932500-B0E1-4C67-A81A-22A2E9EAC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9708A"/>
                </a:solidFill>
              </a:defRPr>
            </a:pPr>
            <a:r>
              <a:rPr sz="825" b="1">
                <a:solidFill>
                  <a:srgbClr val="69708A"/>
                </a:solidFill>
              </a:rPr>
              <a:t>11</a:t>
            </a:r>
          </a:p>
        </p:txBody>
      </p:sp>
      <p:sp>
        <p:nvSpPr>
          <p:cNvPr id="3" name="accent-10">
            <a:extLst xmlns:a="http://schemas.openxmlformats.org/drawingml/2006/main">
              <a:ext uri="{FF2B5EF4-FFF2-40B4-BE49-F238E27FC236}">
                <a16:creationId xmlns:a16="http://schemas.microsoft.com/office/drawing/2014/main" id="{EAD3D22B-2704-45C5-A29F-49B4B6D73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itle-10">
            <a:extLst xmlns:a="http://schemas.openxmlformats.org/drawingml/2006/main">
              <a:ext uri="{FF2B5EF4-FFF2-40B4-BE49-F238E27FC236}">
                <a16:creationId xmlns:a16="http://schemas.microsoft.com/office/drawing/2014/main" id="{D5672F4D-760D-4195-BFAF-8D74E95F0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9906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132E"/>
                </a:solidFill>
              </a:defRPr>
            </a:pPr>
            <a:r>
              <a:rPr sz="3225" b="1">
                <a:solidFill>
                  <a:srgbClr val="10132E"/>
                </a:solidFill>
              </a:rPr>
              <a:t>批准一个边界清楚、可验证的闭环试点</a:t>
            </a:r>
          </a:p>
        </p:txBody>
      </p:sp>
      <p:sp>
        <p:nvSpPr>
          <p:cNvPr id="5" name="body-10">
            <a:extLst xmlns:a="http://schemas.openxmlformats.org/drawingml/2006/main">
              <a:ext uri="{FF2B5EF4-FFF2-40B4-BE49-F238E27FC236}">
                <a16:creationId xmlns:a16="http://schemas.microsoft.com/office/drawing/2014/main" id="{771DA861-CB60-4525-8655-B12CBDD75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904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9708A"/>
                </a:solidFill>
              </a:defRPr>
            </a:pPr>
            <a:r>
              <a:rPr sz="1425">
                <a:solidFill>
                  <a:srgbClr val="69708A"/>
                </a:solidFill>
              </a:rPr>
              <a:t>先选定单一场景、责任团队和验收口径，再决定是否扩大投入。</a:t>
            </a:r>
          </a:p>
        </p:txBody>
      </p:sp>
      <p:sp>
        <p:nvSpPr>
          <p:cNvPr id="6" name="item-line-0">
            <a:extLst xmlns:a="http://schemas.openxmlformats.org/drawingml/2006/main">
              <a:ext uri="{FF2B5EF4-FFF2-40B4-BE49-F238E27FC236}">
                <a16:creationId xmlns:a16="http://schemas.microsoft.com/office/drawing/2014/main" id="{5ABDB9B1-CF71-4135-B69B-08CE5F68F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item-value-0">
            <a:extLst xmlns:a="http://schemas.openxmlformats.org/drawingml/2006/main">
              <a:ext uri="{FF2B5EF4-FFF2-40B4-BE49-F238E27FC236}">
                <a16:creationId xmlns:a16="http://schemas.microsoft.com/office/drawing/2014/main" id="{0C82832F-470A-4068-BF66-E7764DFFF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76600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01</a:t>
            </a:r>
          </a:p>
        </p:txBody>
      </p:sp>
      <p:sp>
        <p:nvSpPr>
          <p:cNvPr id="8" name="item-title-0">
            <a:extLst xmlns:a="http://schemas.openxmlformats.org/drawingml/2006/main">
              <a:ext uri="{FF2B5EF4-FFF2-40B4-BE49-F238E27FC236}">
                <a16:creationId xmlns:a16="http://schemas.microsoft.com/office/drawing/2014/main" id="{445929E1-F4B2-4B6E-9412-16E15A987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确定场景</a:t>
            </a:r>
          </a:p>
        </p:txBody>
      </p:sp>
      <p:sp>
        <p:nvSpPr>
          <p:cNvPr id="9" name="item-body-0">
            <a:extLst xmlns:a="http://schemas.openxmlformats.org/drawingml/2006/main">
              <a:ext uri="{FF2B5EF4-FFF2-40B4-BE49-F238E27FC236}">
                <a16:creationId xmlns:a16="http://schemas.microsoft.com/office/drawing/2014/main" id="{717B5E72-73B2-4CCA-B7FF-FA27345FF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选择高频、证据可得、影响可控的任务。</a:t>
            </a:r>
          </a:p>
        </p:txBody>
      </p:sp>
      <p:sp>
        <p:nvSpPr>
          <p:cNvPr id="10" name="item-line-1">
            <a:extLst xmlns:a="http://schemas.openxmlformats.org/drawingml/2006/main">
              <a:ext uri="{FF2B5EF4-FFF2-40B4-BE49-F238E27FC236}">
                <a16:creationId xmlns:a16="http://schemas.microsoft.com/office/drawing/2014/main" id="{B2CEF230-4548-4BED-B267-9323FF84B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105150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item-value-1">
            <a:extLst xmlns:a="http://schemas.openxmlformats.org/drawingml/2006/main">
              <a:ext uri="{FF2B5EF4-FFF2-40B4-BE49-F238E27FC236}">
                <a16:creationId xmlns:a16="http://schemas.microsoft.com/office/drawing/2014/main" id="{1A289962-C420-4675-8FCB-543C037FE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276600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02</a:t>
            </a:r>
          </a:p>
        </p:txBody>
      </p:sp>
      <p:sp>
        <p:nvSpPr>
          <p:cNvPr id="12" name="item-title-1">
            <a:extLst xmlns:a="http://schemas.openxmlformats.org/drawingml/2006/main">
              <a:ext uri="{FF2B5EF4-FFF2-40B4-BE49-F238E27FC236}">
                <a16:creationId xmlns:a16="http://schemas.microsoft.com/office/drawing/2014/main" id="{8C74E06A-E0A1-4797-A7C5-8D60FF034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2905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确定责任</a:t>
            </a:r>
          </a:p>
        </p:txBody>
      </p:sp>
      <p:sp>
        <p:nvSpPr>
          <p:cNvPr id="13" name="item-body-1">
            <a:extLst xmlns:a="http://schemas.openxmlformats.org/drawingml/2006/main">
              <a:ext uri="{FF2B5EF4-FFF2-40B4-BE49-F238E27FC236}">
                <a16:creationId xmlns:a16="http://schemas.microsoft.com/office/drawing/2014/main" id="{4C56AAF8-1AA9-4041-AB0D-A330A1E1A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210050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明确业务、产品、技术与合规负责人。</a:t>
            </a:r>
          </a:p>
        </p:txBody>
      </p:sp>
      <p:sp>
        <p:nvSpPr>
          <p:cNvPr id="14" name="item-line-2">
            <a:extLst xmlns:a="http://schemas.openxmlformats.org/drawingml/2006/main">
              <a:ext uri="{FF2B5EF4-FFF2-40B4-BE49-F238E27FC236}">
                <a16:creationId xmlns:a16="http://schemas.microsoft.com/office/drawing/2014/main" id="{E98CEBCA-A3EB-41C4-9A23-34D2F8589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86325"/>
            <a:ext cx="5295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4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item-value-2">
            <a:extLst xmlns:a="http://schemas.openxmlformats.org/drawingml/2006/main">
              <a:ext uri="{FF2B5EF4-FFF2-40B4-BE49-F238E27FC236}">
                <a16:creationId xmlns:a16="http://schemas.microsoft.com/office/drawing/2014/main" id="{2D039801-D3E4-4ADD-A944-08E116E57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57775"/>
            <a:ext cx="529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546FF"/>
                </a:solidFill>
              </a:defRPr>
            </a:pPr>
            <a:r>
              <a:rPr sz="2550" b="1">
                <a:solidFill>
                  <a:srgbClr val="6546FF"/>
                </a:solidFill>
              </a:rPr>
              <a:t>03</a:t>
            </a:r>
          </a:p>
        </p:txBody>
      </p:sp>
      <p:sp>
        <p:nvSpPr>
          <p:cNvPr id="16" name="item-title-2">
            <a:extLst xmlns:a="http://schemas.openxmlformats.org/drawingml/2006/main">
              <a:ext uri="{FF2B5EF4-FFF2-40B4-BE49-F238E27FC236}">
                <a16:creationId xmlns:a16="http://schemas.microsoft.com/office/drawing/2014/main" id="{39D14B8A-9278-4820-B956-22FF8189D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0225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32E"/>
                </a:solidFill>
              </a:defRPr>
            </a:pPr>
            <a:r>
              <a:rPr sz="1650" b="1">
                <a:solidFill>
                  <a:srgbClr val="10132E"/>
                </a:solidFill>
              </a:rPr>
              <a:t>确定复盘</a:t>
            </a:r>
          </a:p>
        </p:txBody>
      </p:sp>
      <p:sp>
        <p:nvSpPr>
          <p:cNvPr id="17" name="item-body-2">
            <a:extLst xmlns:a="http://schemas.openxmlformats.org/drawingml/2006/main">
              <a:ext uri="{FF2B5EF4-FFF2-40B4-BE49-F238E27FC236}">
                <a16:creationId xmlns:a16="http://schemas.microsoft.com/office/drawing/2014/main" id="{79B4C2D6-80CC-42BA-B5F5-D93461A64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91225"/>
            <a:ext cx="5295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9708A"/>
                </a:solidFill>
              </a:defRPr>
            </a:pPr>
            <a:r>
              <a:rPr sz="1200">
                <a:solidFill>
                  <a:srgbClr val="69708A"/>
                </a:solidFill>
              </a:rPr>
              <a:t>约定继续、调整或停止的判断标准。</a:t>
            </a:r>
          </a:p>
        </p:txBody>
      </p:sp>
    </p:spTree>
    <p:extLst>
      <p:ext uri="{BB962C8B-B14F-4D97-AF65-F5344CB8AC3E}">
        <p14:creationId xmlns:p14="http://schemas.microsoft.com/office/powerpoint/2010/main" val="7415344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2026-09-01T00:38:49.4840000Z</dcterms:created>
  <dcterms:modified xsi:type="dcterms:W3CDTF">2026-09-01T00:38:49.4840000Z</dcterms:modified>
</coreProperties>
</file>